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42" r:id="rId4"/>
    <p:sldId id="344" r:id="rId5"/>
    <p:sldId id="367" r:id="rId6"/>
    <p:sldId id="369" r:id="rId7"/>
    <p:sldId id="370" r:id="rId8"/>
    <p:sldId id="371" r:id="rId9"/>
    <p:sldId id="372" r:id="rId10"/>
    <p:sldId id="411" r:id="rId11"/>
    <p:sldId id="374" r:id="rId12"/>
    <p:sldId id="375" r:id="rId13"/>
    <p:sldId id="412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8" r:id="rId23"/>
    <p:sldId id="384" r:id="rId24"/>
    <p:sldId id="385" r:id="rId25"/>
    <p:sldId id="386" r:id="rId26"/>
    <p:sldId id="389" r:id="rId27"/>
    <p:sldId id="390" r:id="rId28"/>
    <p:sldId id="414" r:id="rId29"/>
    <p:sldId id="415" r:id="rId30"/>
    <p:sldId id="416" r:id="rId31"/>
    <p:sldId id="419" r:id="rId32"/>
    <p:sldId id="391" r:id="rId33"/>
    <p:sldId id="392" r:id="rId34"/>
    <p:sldId id="393" r:id="rId35"/>
    <p:sldId id="394" r:id="rId36"/>
    <p:sldId id="413" r:id="rId37"/>
    <p:sldId id="406" r:id="rId38"/>
    <p:sldId id="410" r:id="rId39"/>
  </p:sldIdLst>
  <p:sldSz cx="121793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86B8EE"/>
    <a:srgbClr val="2B3099"/>
    <a:srgbClr val="F08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747" autoAdjust="0"/>
  </p:normalViewPr>
  <p:slideViewPr>
    <p:cSldViewPr>
      <p:cViewPr>
        <p:scale>
          <a:sx n="100" d="100"/>
          <a:sy n="100" d="100"/>
        </p:scale>
        <p:origin x="588" y="438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notesViewPr>
    <p:cSldViewPr>
      <p:cViewPr varScale="1">
        <p:scale>
          <a:sx n="51" d="100"/>
          <a:sy n="51" d="100"/>
        </p:scale>
        <p:origin x="-8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cfmg.org/evsp/mandatory-medical-insuranc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80593-EB51-4323-98CF-0F666CACDA2D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4FD72F-C5F9-4429-9BA4-93B36E6D8AA8}">
      <dgm:prSet phldrT="[Text]"/>
      <dgm:spPr>
        <a:solidFill>
          <a:srgbClr val="002060"/>
        </a:solidFill>
      </dgm:spPr>
      <dgm:t>
        <a:bodyPr/>
        <a:lstStyle/>
        <a:p>
          <a:r>
            <a:rPr lang="en-US" b="0" dirty="0" smtClean="0"/>
            <a:t>International Medical Graduates</a:t>
          </a:r>
          <a:endParaRPr lang="en-US" b="0" dirty="0"/>
        </a:p>
      </dgm:t>
    </dgm:pt>
    <dgm:pt modelId="{511A04C5-EE21-4D2D-AA5F-4633D551D4BD}" type="parTrans" cxnId="{150AE011-7A65-410C-9D05-182933D80337}">
      <dgm:prSet/>
      <dgm:spPr/>
      <dgm:t>
        <a:bodyPr/>
        <a:lstStyle/>
        <a:p>
          <a:endParaRPr lang="en-US"/>
        </a:p>
      </dgm:t>
    </dgm:pt>
    <dgm:pt modelId="{089EE1EE-51C4-46BF-911C-4D1A7404EDD0}" type="sibTrans" cxnId="{150AE011-7A65-410C-9D05-182933D80337}">
      <dgm:prSet/>
      <dgm:spPr/>
      <dgm:t>
        <a:bodyPr/>
        <a:lstStyle/>
        <a:p>
          <a:endParaRPr lang="en-US"/>
        </a:p>
      </dgm:t>
    </dgm:pt>
    <dgm:pt modelId="{46798579-170F-4107-8051-11FFA2734A8B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USMLE</a:t>
          </a:r>
          <a:endParaRPr lang="en-US" sz="1800" dirty="0"/>
        </a:p>
      </dgm:t>
    </dgm:pt>
    <dgm:pt modelId="{3EC762B6-6809-43A7-98D0-83111EF64A91}" type="parTrans" cxnId="{B95DC346-F258-4F38-9B28-A468795E6640}">
      <dgm:prSet/>
      <dgm:spPr/>
      <dgm:t>
        <a:bodyPr/>
        <a:lstStyle/>
        <a:p>
          <a:endParaRPr lang="en-US"/>
        </a:p>
      </dgm:t>
    </dgm:pt>
    <dgm:pt modelId="{BD06D36A-B9F0-4B80-8C86-B553A6851BA3}" type="sibTrans" cxnId="{B95DC346-F258-4F38-9B28-A468795E6640}">
      <dgm:prSet/>
      <dgm:spPr/>
      <dgm:t>
        <a:bodyPr/>
        <a:lstStyle/>
        <a:p>
          <a:endParaRPr lang="en-US"/>
        </a:p>
      </dgm:t>
    </dgm:pt>
    <dgm:pt modelId="{6D1F95F0-C824-469B-ACB9-08A77DE39F68}">
      <dgm:prSet phldrT="[Text]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/>
            <a:t>U.S.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/>
            <a:t>Graduates</a:t>
          </a:r>
          <a:endParaRPr lang="en-US" b="0" dirty="0"/>
        </a:p>
      </dgm:t>
    </dgm:pt>
    <dgm:pt modelId="{31769793-B27D-49F8-88E3-56CCBACA699B}" type="parTrans" cxnId="{88F5E8F4-0EF5-482E-83C5-3C0BC5F8F292}">
      <dgm:prSet/>
      <dgm:spPr/>
      <dgm:t>
        <a:bodyPr/>
        <a:lstStyle/>
        <a:p>
          <a:endParaRPr lang="en-US"/>
        </a:p>
      </dgm:t>
    </dgm:pt>
    <dgm:pt modelId="{AF53585B-2763-4999-A81F-1C7F3AFE72F7}" type="sibTrans" cxnId="{88F5E8F4-0EF5-482E-83C5-3C0BC5F8F292}">
      <dgm:prSet/>
      <dgm:spPr/>
      <dgm:t>
        <a:bodyPr/>
        <a:lstStyle/>
        <a:p>
          <a:endParaRPr lang="en-US"/>
        </a:p>
      </dgm:t>
    </dgm:pt>
    <dgm:pt modelId="{C42C52E1-8A56-4EA1-8DF3-A8549053CC43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800" dirty="0" smtClean="0"/>
            <a:t>USMLE &amp; /or COMLEX</a:t>
          </a:r>
          <a:endParaRPr lang="en-US" sz="1400" dirty="0"/>
        </a:p>
      </dgm:t>
    </dgm:pt>
    <dgm:pt modelId="{43307BF5-C3B1-43C3-B713-FDCE7DDA25DC}" type="parTrans" cxnId="{6D4F9998-F196-4ED8-AD80-D42448226541}">
      <dgm:prSet/>
      <dgm:spPr/>
      <dgm:t>
        <a:bodyPr/>
        <a:lstStyle/>
        <a:p>
          <a:endParaRPr lang="en-US"/>
        </a:p>
      </dgm:t>
    </dgm:pt>
    <dgm:pt modelId="{D0B5F962-3745-48A8-833C-05BA7D39039A}" type="sibTrans" cxnId="{6D4F9998-F196-4ED8-AD80-D42448226541}">
      <dgm:prSet/>
      <dgm:spPr/>
      <dgm:t>
        <a:bodyPr/>
        <a:lstStyle/>
        <a:p>
          <a:endParaRPr lang="en-US"/>
        </a:p>
      </dgm:t>
    </dgm:pt>
    <dgm:pt modelId="{6A19A677-B6E7-44A2-9EFB-F20284A1CD77}">
      <dgm:prSet phldrT="[Text]"/>
      <dgm:spPr>
        <a:solidFill>
          <a:srgbClr val="002060"/>
        </a:solidFill>
      </dgm:spPr>
      <dgm:t>
        <a:bodyPr/>
        <a:lstStyle/>
        <a:p>
          <a:r>
            <a:rPr lang="en-US" b="0" dirty="0" smtClean="0"/>
            <a:t>Canadian Graduates</a:t>
          </a:r>
          <a:endParaRPr lang="en-US" b="0" dirty="0"/>
        </a:p>
      </dgm:t>
    </dgm:pt>
    <dgm:pt modelId="{1BBDA365-256B-4787-BFE6-93F144D0A34D}" type="parTrans" cxnId="{67A2E18C-D2DA-4679-AE9F-962097F3F498}">
      <dgm:prSet/>
      <dgm:spPr/>
      <dgm:t>
        <a:bodyPr/>
        <a:lstStyle/>
        <a:p>
          <a:endParaRPr lang="en-US"/>
        </a:p>
      </dgm:t>
    </dgm:pt>
    <dgm:pt modelId="{2CBE4671-5E5D-4214-AE39-6DC617EAF211}" type="sibTrans" cxnId="{67A2E18C-D2DA-4679-AE9F-962097F3F498}">
      <dgm:prSet/>
      <dgm:spPr/>
      <dgm:t>
        <a:bodyPr/>
        <a:lstStyle/>
        <a:p>
          <a:endParaRPr lang="en-US"/>
        </a:p>
      </dgm:t>
    </dgm:pt>
    <dgm:pt modelId="{55094D0A-2BB7-4D18-B86E-9CD0C5DB60F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USMLE &amp;/or MCEE</a:t>
          </a:r>
          <a:endParaRPr lang="en-US" sz="1800" dirty="0"/>
        </a:p>
      </dgm:t>
    </dgm:pt>
    <dgm:pt modelId="{4E5FE9AF-C4C7-45F6-A515-857F658559EC}" type="parTrans" cxnId="{92F4408A-0089-41BA-85C1-AFB7671865A0}">
      <dgm:prSet/>
      <dgm:spPr/>
      <dgm:t>
        <a:bodyPr/>
        <a:lstStyle/>
        <a:p>
          <a:endParaRPr lang="en-US"/>
        </a:p>
      </dgm:t>
    </dgm:pt>
    <dgm:pt modelId="{1A0C7C7F-2166-4F00-8723-A535E1991EB8}" type="sibTrans" cxnId="{92F4408A-0089-41BA-85C1-AFB7671865A0}">
      <dgm:prSet/>
      <dgm:spPr/>
      <dgm:t>
        <a:bodyPr/>
        <a:lstStyle/>
        <a:p>
          <a:endParaRPr lang="en-US"/>
        </a:p>
      </dgm:t>
    </dgm:pt>
    <dgm:pt modelId="{7A362843-C79B-420D-9B9F-4EA3395A5172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smtClean="0"/>
            <a:t>Visa / visa status</a:t>
          </a:r>
          <a:endParaRPr lang="en-US" sz="800" b="1" dirty="0"/>
        </a:p>
      </dgm:t>
    </dgm:pt>
    <dgm:pt modelId="{1F244630-1ED3-4F1E-A3D4-F32A1BBB7021}" type="parTrans" cxnId="{2D451074-7D48-43BF-BEA5-61684FB6DA01}">
      <dgm:prSet/>
      <dgm:spPr/>
      <dgm:t>
        <a:bodyPr/>
        <a:lstStyle/>
        <a:p>
          <a:endParaRPr lang="en-US"/>
        </a:p>
      </dgm:t>
    </dgm:pt>
    <dgm:pt modelId="{E36F3F38-CB5A-44A9-93A2-9841A2301793}" type="sibTrans" cxnId="{2D451074-7D48-43BF-BEA5-61684FB6DA01}">
      <dgm:prSet/>
      <dgm:spPr/>
      <dgm:t>
        <a:bodyPr/>
        <a:lstStyle/>
        <a:p>
          <a:endParaRPr lang="en-US"/>
        </a:p>
      </dgm:t>
    </dgm:pt>
    <dgm:pt modelId="{E41C6A2F-6ADE-432E-9EA9-DFB89BC7D5C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smtClean="0"/>
            <a:t>Visa / visa status</a:t>
          </a:r>
          <a:endParaRPr lang="en-US" sz="1800" b="1" dirty="0"/>
        </a:p>
      </dgm:t>
    </dgm:pt>
    <dgm:pt modelId="{6BCF4F2E-63DE-44B4-B4DD-A9CB097AB1C7}" type="parTrans" cxnId="{933325FE-5B4E-477E-8401-42957234A417}">
      <dgm:prSet/>
      <dgm:spPr/>
      <dgm:t>
        <a:bodyPr/>
        <a:lstStyle/>
        <a:p>
          <a:endParaRPr lang="en-US"/>
        </a:p>
      </dgm:t>
    </dgm:pt>
    <dgm:pt modelId="{7093A739-4CB8-4A8E-B978-CDB6E7D326BE}" type="sibTrans" cxnId="{933325FE-5B4E-477E-8401-42957234A417}">
      <dgm:prSet/>
      <dgm:spPr/>
      <dgm:t>
        <a:bodyPr/>
        <a:lstStyle/>
        <a:p>
          <a:endParaRPr lang="en-US"/>
        </a:p>
      </dgm:t>
    </dgm:pt>
    <dgm:pt modelId="{363730FE-6FD1-4BD2-A41B-7EDD83996B41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800" dirty="0" smtClean="0"/>
            <a:t>Diploma, </a:t>
          </a:r>
          <a:endParaRPr lang="en-US" sz="1400" dirty="0"/>
        </a:p>
      </dgm:t>
    </dgm:pt>
    <dgm:pt modelId="{B8A56225-7C7D-40E2-A88C-31D95DA7E9B4}" type="parTrans" cxnId="{198F0B0E-7357-43EA-A049-54DAA440C46E}">
      <dgm:prSet/>
      <dgm:spPr/>
      <dgm:t>
        <a:bodyPr/>
        <a:lstStyle/>
        <a:p>
          <a:endParaRPr lang="en-US"/>
        </a:p>
      </dgm:t>
    </dgm:pt>
    <dgm:pt modelId="{94BB4DCD-522B-4AA7-9F1C-6F6EE75FCBC6}" type="sibTrans" cxnId="{198F0B0E-7357-43EA-A049-54DAA440C46E}">
      <dgm:prSet/>
      <dgm:spPr/>
      <dgm:t>
        <a:bodyPr/>
        <a:lstStyle/>
        <a:p>
          <a:endParaRPr lang="en-US"/>
        </a:p>
      </dgm:t>
    </dgm:pt>
    <dgm:pt modelId="{5ACAE5FD-BBF3-4EF2-837B-4CE25998B114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ECFMG Certification </a:t>
          </a:r>
          <a:endParaRPr lang="en-US" sz="1800" dirty="0"/>
        </a:p>
      </dgm:t>
    </dgm:pt>
    <dgm:pt modelId="{3BA1F7F9-0BB8-4B2F-BE75-0F0CD3AB2EA7}" type="parTrans" cxnId="{F1DE84B6-2728-4D95-B9EE-B08F620039BE}">
      <dgm:prSet/>
      <dgm:spPr/>
      <dgm:t>
        <a:bodyPr/>
        <a:lstStyle/>
        <a:p>
          <a:endParaRPr lang="en-US"/>
        </a:p>
      </dgm:t>
    </dgm:pt>
    <dgm:pt modelId="{F93AF7B1-5DF4-493E-97FE-6E59068E3F2F}" type="sibTrans" cxnId="{F1DE84B6-2728-4D95-B9EE-B08F620039BE}">
      <dgm:prSet/>
      <dgm:spPr/>
      <dgm:t>
        <a:bodyPr/>
        <a:lstStyle/>
        <a:p>
          <a:endParaRPr lang="en-US"/>
        </a:p>
      </dgm:t>
    </dgm:pt>
    <dgm:pt modelId="{1CE665AF-8AA9-46E6-B86C-DD6CE3F1CFE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Diploma</a:t>
          </a:r>
          <a:endParaRPr lang="en-US" sz="1800" dirty="0"/>
        </a:p>
      </dgm:t>
    </dgm:pt>
    <dgm:pt modelId="{BF2F6F05-35CF-4B4B-9E7E-B020874C2D1A}" type="parTrans" cxnId="{C5096FDF-F7A6-4625-9729-241DFFC99611}">
      <dgm:prSet/>
      <dgm:spPr/>
      <dgm:t>
        <a:bodyPr/>
        <a:lstStyle/>
        <a:p>
          <a:endParaRPr lang="en-US"/>
        </a:p>
      </dgm:t>
    </dgm:pt>
    <dgm:pt modelId="{D3E56A1D-E79C-46FB-954F-2510391C4321}" type="sibTrans" cxnId="{C5096FDF-F7A6-4625-9729-241DFFC99611}">
      <dgm:prSet/>
      <dgm:spPr/>
      <dgm:t>
        <a:bodyPr/>
        <a:lstStyle/>
        <a:p>
          <a:endParaRPr lang="en-US"/>
        </a:p>
      </dgm:t>
    </dgm:pt>
    <dgm:pt modelId="{936DC7D3-CBCF-437B-9575-DD47896D5350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800" b="1" dirty="0" smtClean="0"/>
            <a:t>Visa / visa status</a:t>
          </a:r>
          <a:endParaRPr lang="en-US" sz="1400" b="1" dirty="0"/>
        </a:p>
      </dgm:t>
    </dgm:pt>
    <dgm:pt modelId="{213FA8A2-D1BE-4724-9C5A-9097D07843B5}" type="parTrans" cxnId="{1286F197-F642-4A22-8894-98C0AA78D998}">
      <dgm:prSet/>
      <dgm:spPr/>
      <dgm:t>
        <a:bodyPr/>
        <a:lstStyle/>
        <a:p>
          <a:endParaRPr lang="en-US"/>
        </a:p>
      </dgm:t>
    </dgm:pt>
    <dgm:pt modelId="{76F38A75-24D5-4B51-9773-116519A6F3E6}" type="sibTrans" cxnId="{1286F197-F642-4A22-8894-98C0AA78D998}">
      <dgm:prSet/>
      <dgm:spPr/>
      <dgm:t>
        <a:bodyPr/>
        <a:lstStyle/>
        <a:p>
          <a:endParaRPr lang="en-US"/>
        </a:p>
      </dgm:t>
    </dgm:pt>
    <dgm:pt modelId="{631BDBF9-2C42-4B76-886A-F61E140F26E4}" type="pres">
      <dgm:prSet presAssocID="{4A880593-EB51-4323-98CF-0F666CACD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187B7F-581C-46B2-8E57-4E543F07E07B}" type="pres">
      <dgm:prSet presAssocID="{7D4FD72F-C5F9-4429-9BA4-93B36E6D8AA8}" presName="composite" presStyleCnt="0"/>
      <dgm:spPr/>
    </dgm:pt>
    <dgm:pt modelId="{89553437-66D7-4644-A4F8-2189A98226D5}" type="pres">
      <dgm:prSet presAssocID="{7D4FD72F-C5F9-4429-9BA4-93B36E6D8AA8}" presName="parTx" presStyleLbl="alignNode1" presStyleIdx="0" presStyleCnt="3" custScaleY="109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87D7-F971-4C60-9DB0-B635D19CED96}" type="pres">
      <dgm:prSet presAssocID="{7D4FD72F-C5F9-4429-9BA4-93B36E6D8AA8}" presName="desTx" presStyleLbl="alignAccFollowNode1" presStyleIdx="0" presStyleCnt="3" custLinFactNeighborX="-1032" custLinFactNeighborY="-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10D64-3047-4918-B3BE-DC18BCDD9DAD}" type="pres">
      <dgm:prSet presAssocID="{089EE1EE-51C4-46BF-911C-4D1A7404EDD0}" presName="space" presStyleCnt="0"/>
      <dgm:spPr/>
    </dgm:pt>
    <dgm:pt modelId="{6053C6C7-4750-4AC0-93BA-82308D45D2E0}" type="pres">
      <dgm:prSet presAssocID="{6D1F95F0-C824-469B-ACB9-08A77DE39F68}" presName="composite" presStyleCnt="0"/>
      <dgm:spPr/>
    </dgm:pt>
    <dgm:pt modelId="{CD44448C-FFD6-4E81-9F44-1C987CAA0268}" type="pres">
      <dgm:prSet presAssocID="{6D1F95F0-C824-469B-ACB9-08A77DE39F68}" presName="parTx" presStyleLbl="alignNode1" presStyleIdx="1" presStyleCnt="3" custScaleY="115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01EA9-8B84-4740-98C2-2BB93A76D676}" type="pres">
      <dgm:prSet presAssocID="{6D1F95F0-C824-469B-ACB9-08A77DE39F6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ECED2-F2EF-4AF0-B721-EFE34C04DB5A}" type="pres">
      <dgm:prSet presAssocID="{AF53585B-2763-4999-A81F-1C7F3AFE72F7}" presName="space" presStyleCnt="0"/>
      <dgm:spPr/>
    </dgm:pt>
    <dgm:pt modelId="{8AF567C5-35C3-4170-9EE6-2C50DBF3E007}" type="pres">
      <dgm:prSet presAssocID="{6A19A677-B6E7-44A2-9EFB-F20284A1CD77}" presName="composite" presStyleCnt="0"/>
      <dgm:spPr/>
    </dgm:pt>
    <dgm:pt modelId="{9C5BC36A-D148-4146-BCEB-43AD098565BE}" type="pres">
      <dgm:prSet presAssocID="{6A19A677-B6E7-44A2-9EFB-F20284A1CD77}" presName="parTx" presStyleLbl="alignNode1" presStyleIdx="2" presStyleCnt="3" custScaleY="115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4975B-0105-48F4-A8A1-1E8C50F27A17}" type="pres">
      <dgm:prSet presAssocID="{6A19A677-B6E7-44A2-9EFB-F20284A1CD7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73027-A714-413A-A22B-54DB4ADFC037}" type="presOf" srcId="{6D1F95F0-C824-469B-ACB9-08A77DE39F68}" destId="{CD44448C-FFD6-4E81-9F44-1C987CAA0268}" srcOrd="0" destOrd="0" presId="urn:microsoft.com/office/officeart/2005/8/layout/hList1"/>
    <dgm:cxn modelId="{2D451074-7D48-43BF-BEA5-61684FB6DA01}" srcId="{6A19A677-B6E7-44A2-9EFB-F20284A1CD77}" destId="{7A362843-C79B-420D-9B9F-4EA3395A5172}" srcOrd="2" destOrd="0" parTransId="{1F244630-1ED3-4F1E-A3D4-F32A1BBB7021}" sibTransId="{E36F3F38-CB5A-44A9-93A2-9841A2301793}"/>
    <dgm:cxn modelId="{150AE011-7A65-410C-9D05-182933D80337}" srcId="{4A880593-EB51-4323-98CF-0F666CACDA2D}" destId="{7D4FD72F-C5F9-4429-9BA4-93B36E6D8AA8}" srcOrd="0" destOrd="0" parTransId="{511A04C5-EE21-4D2D-AA5F-4633D551D4BD}" sibTransId="{089EE1EE-51C4-46BF-911C-4D1A7404EDD0}"/>
    <dgm:cxn modelId="{1F12555A-3592-434A-B35A-1E7F42D2F46C}" type="presOf" srcId="{7A362843-C79B-420D-9B9F-4EA3395A5172}" destId="{57A4975B-0105-48F4-A8A1-1E8C50F27A17}" srcOrd="0" destOrd="2" presId="urn:microsoft.com/office/officeart/2005/8/layout/hList1"/>
    <dgm:cxn modelId="{C5096FDF-F7A6-4625-9729-241DFFC99611}" srcId="{6A19A677-B6E7-44A2-9EFB-F20284A1CD77}" destId="{1CE665AF-8AA9-46E6-B86C-DD6CE3F1CFE9}" srcOrd="1" destOrd="0" parTransId="{BF2F6F05-35CF-4B4B-9E7E-B020874C2D1A}" sibTransId="{D3E56A1D-E79C-46FB-954F-2510391C4321}"/>
    <dgm:cxn modelId="{11CA68EE-E9F9-4049-AA21-1738B2F1D8E5}" type="presOf" srcId="{C42C52E1-8A56-4EA1-8DF3-A8549053CC43}" destId="{71601EA9-8B84-4740-98C2-2BB93A76D676}" srcOrd="0" destOrd="0" presId="urn:microsoft.com/office/officeart/2005/8/layout/hList1"/>
    <dgm:cxn modelId="{88F5E8F4-0EF5-482E-83C5-3C0BC5F8F292}" srcId="{4A880593-EB51-4323-98CF-0F666CACDA2D}" destId="{6D1F95F0-C824-469B-ACB9-08A77DE39F68}" srcOrd="1" destOrd="0" parTransId="{31769793-B27D-49F8-88E3-56CCBACA699B}" sibTransId="{AF53585B-2763-4999-A81F-1C7F3AFE72F7}"/>
    <dgm:cxn modelId="{6D176661-D01C-409F-AE94-C44B47910C29}" type="presOf" srcId="{5ACAE5FD-BBF3-4EF2-837B-4CE25998B114}" destId="{05F587D7-F971-4C60-9DB0-B635D19CED96}" srcOrd="0" destOrd="1" presId="urn:microsoft.com/office/officeart/2005/8/layout/hList1"/>
    <dgm:cxn modelId="{1286F197-F642-4A22-8894-98C0AA78D998}" srcId="{6D1F95F0-C824-469B-ACB9-08A77DE39F68}" destId="{936DC7D3-CBCF-437B-9575-DD47896D5350}" srcOrd="2" destOrd="0" parTransId="{213FA8A2-D1BE-4724-9C5A-9097D07843B5}" sibTransId="{76F38A75-24D5-4B51-9773-116519A6F3E6}"/>
    <dgm:cxn modelId="{2C08D271-7EDD-4E51-BD0E-E4D904BBAA2F}" type="presOf" srcId="{1CE665AF-8AA9-46E6-B86C-DD6CE3F1CFE9}" destId="{57A4975B-0105-48F4-A8A1-1E8C50F27A17}" srcOrd="0" destOrd="1" presId="urn:microsoft.com/office/officeart/2005/8/layout/hList1"/>
    <dgm:cxn modelId="{198F0B0E-7357-43EA-A049-54DAA440C46E}" srcId="{6D1F95F0-C824-469B-ACB9-08A77DE39F68}" destId="{363730FE-6FD1-4BD2-A41B-7EDD83996B41}" srcOrd="1" destOrd="0" parTransId="{B8A56225-7C7D-40E2-A88C-31D95DA7E9B4}" sibTransId="{94BB4DCD-522B-4AA7-9F1C-6F6EE75FCBC6}"/>
    <dgm:cxn modelId="{6D4F9998-F196-4ED8-AD80-D42448226541}" srcId="{6D1F95F0-C824-469B-ACB9-08A77DE39F68}" destId="{C42C52E1-8A56-4EA1-8DF3-A8549053CC43}" srcOrd="0" destOrd="0" parTransId="{43307BF5-C3B1-43C3-B713-FDCE7DDA25DC}" sibTransId="{D0B5F962-3745-48A8-833C-05BA7D39039A}"/>
    <dgm:cxn modelId="{F2B9CA20-E319-4159-AAC9-C367FD5E6A70}" type="presOf" srcId="{6A19A677-B6E7-44A2-9EFB-F20284A1CD77}" destId="{9C5BC36A-D148-4146-BCEB-43AD098565BE}" srcOrd="0" destOrd="0" presId="urn:microsoft.com/office/officeart/2005/8/layout/hList1"/>
    <dgm:cxn modelId="{E1403B33-3E90-4F9E-A2F2-17E999F4A0E4}" type="presOf" srcId="{363730FE-6FD1-4BD2-A41B-7EDD83996B41}" destId="{71601EA9-8B84-4740-98C2-2BB93A76D676}" srcOrd="0" destOrd="1" presId="urn:microsoft.com/office/officeart/2005/8/layout/hList1"/>
    <dgm:cxn modelId="{933325FE-5B4E-477E-8401-42957234A417}" srcId="{7D4FD72F-C5F9-4429-9BA4-93B36E6D8AA8}" destId="{E41C6A2F-6ADE-432E-9EA9-DFB89BC7D5CE}" srcOrd="2" destOrd="0" parTransId="{6BCF4F2E-63DE-44B4-B4DD-A9CB097AB1C7}" sibTransId="{7093A739-4CB8-4A8E-B978-CDB6E7D326BE}"/>
    <dgm:cxn modelId="{3B5F8325-803E-4B3D-89EF-840665DB3583}" type="presOf" srcId="{936DC7D3-CBCF-437B-9575-DD47896D5350}" destId="{71601EA9-8B84-4740-98C2-2BB93A76D676}" srcOrd="0" destOrd="2" presId="urn:microsoft.com/office/officeart/2005/8/layout/hList1"/>
    <dgm:cxn modelId="{67A2E18C-D2DA-4679-AE9F-962097F3F498}" srcId="{4A880593-EB51-4323-98CF-0F666CACDA2D}" destId="{6A19A677-B6E7-44A2-9EFB-F20284A1CD77}" srcOrd="2" destOrd="0" parTransId="{1BBDA365-256B-4787-BFE6-93F144D0A34D}" sibTransId="{2CBE4671-5E5D-4214-AE39-6DC617EAF211}"/>
    <dgm:cxn modelId="{92F4408A-0089-41BA-85C1-AFB7671865A0}" srcId="{6A19A677-B6E7-44A2-9EFB-F20284A1CD77}" destId="{55094D0A-2BB7-4D18-B86E-9CD0C5DB60FC}" srcOrd="0" destOrd="0" parTransId="{4E5FE9AF-C4C7-45F6-A515-857F658559EC}" sibTransId="{1A0C7C7F-2166-4F00-8723-A535E1991EB8}"/>
    <dgm:cxn modelId="{B95DC346-F258-4F38-9B28-A468795E6640}" srcId="{7D4FD72F-C5F9-4429-9BA4-93B36E6D8AA8}" destId="{46798579-170F-4107-8051-11FFA2734A8B}" srcOrd="0" destOrd="0" parTransId="{3EC762B6-6809-43A7-98D0-83111EF64A91}" sibTransId="{BD06D36A-B9F0-4B80-8C86-B553A6851BA3}"/>
    <dgm:cxn modelId="{12250177-7366-4947-B2B2-97C53358BF47}" type="presOf" srcId="{55094D0A-2BB7-4D18-B86E-9CD0C5DB60FC}" destId="{57A4975B-0105-48F4-A8A1-1E8C50F27A17}" srcOrd="0" destOrd="0" presId="urn:microsoft.com/office/officeart/2005/8/layout/hList1"/>
    <dgm:cxn modelId="{7E43D931-842B-4A7B-959E-D9F8D2F70D2C}" type="presOf" srcId="{E41C6A2F-6ADE-432E-9EA9-DFB89BC7D5CE}" destId="{05F587D7-F971-4C60-9DB0-B635D19CED96}" srcOrd="0" destOrd="2" presId="urn:microsoft.com/office/officeart/2005/8/layout/hList1"/>
    <dgm:cxn modelId="{130E7FD6-941D-4CA3-9D15-E0C55ACB2045}" type="presOf" srcId="{46798579-170F-4107-8051-11FFA2734A8B}" destId="{05F587D7-F971-4C60-9DB0-B635D19CED96}" srcOrd="0" destOrd="0" presId="urn:microsoft.com/office/officeart/2005/8/layout/hList1"/>
    <dgm:cxn modelId="{F1DE84B6-2728-4D95-B9EE-B08F620039BE}" srcId="{7D4FD72F-C5F9-4429-9BA4-93B36E6D8AA8}" destId="{5ACAE5FD-BBF3-4EF2-837B-4CE25998B114}" srcOrd="1" destOrd="0" parTransId="{3BA1F7F9-0BB8-4B2F-BE75-0F0CD3AB2EA7}" sibTransId="{F93AF7B1-5DF4-493E-97FE-6E59068E3F2F}"/>
    <dgm:cxn modelId="{27DC3CEE-B37F-437F-B04B-29E79104324F}" type="presOf" srcId="{7D4FD72F-C5F9-4429-9BA4-93B36E6D8AA8}" destId="{89553437-66D7-4644-A4F8-2189A98226D5}" srcOrd="0" destOrd="0" presId="urn:microsoft.com/office/officeart/2005/8/layout/hList1"/>
    <dgm:cxn modelId="{E6C2D4EF-CF03-42CD-A173-74298BA2FECF}" type="presOf" srcId="{4A880593-EB51-4323-98CF-0F666CACDA2D}" destId="{631BDBF9-2C42-4B76-886A-F61E140F26E4}" srcOrd="0" destOrd="0" presId="urn:microsoft.com/office/officeart/2005/8/layout/hList1"/>
    <dgm:cxn modelId="{4027CF75-55FF-4B30-B2EF-D96EE928949C}" type="presParOf" srcId="{631BDBF9-2C42-4B76-886A-F61E140F26E4}" destId="{22187B7F-581C-46B2-8E57-4E543F07E07B}" srcOrd="0" destOrd="0" presId="urn:microsoft.com/office/officeart/2005/8/layout/hList1"/>
    <dgm:cxn modelId="{07774055-7317-4A47-BBDF-031477ED3FD1}" type="presParOf" srcId="{22187B7F-581C-46B2-8E57-4E543F07E07B}" destId="{89553437-66D7-4644-A4F8-2189A98226D5}" srcOrd="0" destOrd="0" presId="urn:microsoft.com/office/officeart/2005/8/layout/hList1"/>
    <dgm:cxn modelId="{C3DC0252-E530-45B4-9F75-BE44D50ABD7D}" type="presParOf" srcId="{22187B7F-581C-46B2-8E57-4E543F07E07B}" destId="{05F587D7-F971-4C60-9DB0-B635D19CED96}" srcOrd="1" destOrd="0" presId="urn:microsoft.com/office/officeart/2005/8/layout/hList1"/>
    <dgm:cxn modelId="{90CB692F-2FAB-4CA3-8F96-BCCDD127032E}" type="presParOf" srcId="{631BDBF9-2C42-4B76-886A-F61E140F26E4}" destId="{E3F10D64-3047-4918-B3BE-DC18BCDD9DAD}" srcOrd="1" destOrd="0" presId="urn:microsoft.com/office/officeart/2005/8/layout/hList1"/>
    <dgm:cxn modelId="{41658A2F-860A-4577-914A-4311C32C0315}" type="presParOf" srcId="{631BDBF9-2C42-4B76-886A-F61E140F26E4}" destId="{6053C6C7-4750-4AC0-93BA-82308D45D2E0}" srcOrd="2" destOrd="0" presId="urn:microsoft.com/office/officeart/2005/8/layout/hList1"/>
    <dgm:cxn modelId="{35439357-F667-4581-8AFB-6FF0329DC854}" type="presParOf" srcId="{6053C6C7-4750-4AC0-93BA-82308D45D2E0}" destId="{CD44448C-FFD6-4E81-9F44-1C987CAA0268}" srcOrd="0" destOrd="0" presId="urn:microsoft.com/office/officeart/2005/8/layout/hList1"/>
    <dgm:cxn modelId="{2BEFA29C-BB46-4EF1-9BDD-B9D46143C064}" type="presParOf" srcId="{6053C6C7-4750-4AC0-93BA-82308D45D2E0}" destId="{71601EA9-8B84-4740-98C2-2BB93A76D676}" srcOrd="1" destOrd="0" presId="urn:microsoft.com/office/officeart/2005/8/layout/hList1"/>
    <dgm:cxn modelId="{F905AD1E-908D-4482-B147-4518CC953D71}" type="presParOf" srcId="{631BDBF9-2C42-4B76-886A-F61E140F26E4}" destId="{F46ECED2-F2EF-4AF0-B721-EFE34C04DB5A}" srcOrd="3" destOrd="0" presId="urn:microsoft.com/office/officeart/2005/8/layout/hList1"/>
    <dgm:cxn modelId="{8625C2A8-E297-49B6-B753-E5D0D7C58925}" type="presParOf" srcId="{631BDBF9-2C42-4B76-886A-F61E140F26E4}" destId="{8AF567C5-35C3-4170-9EE6-2C50DBF3E007}" srcOrd="4" destOrd="0" presId="urn:microsoft.com/office/officeart/2005/8/layout/hList1"/>
    <dgm:cxn modelId="{1D3013E1-946F-498A-8CC0-418E49B221F4}" type="presParOf" srcId="{8AF567C5-35C3-4170-9EE6-2C50DBF3E007}" destId="{9C5BC36A-D148-4146-BCEB-43AD098565BE}" srcOrd="0" destOrd="0" presId="urn:microsoft.com/office/officeart/2005/8/layout/hList1"/>
    <dgm:cxn modelId="{C2B4FD8A-ADC0-4D0E-9611-DCC7A62CAE7C}" type="presParOf" srcId="{8AF567C5-35C3-4170-9EE6-2C50DBF3E007}" destId="{57A4975B-0105-48F4-A8A1-1E8C50F27A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27AD4-9942-4A50-B2BD-5B549FB1E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AF114-D840-4148-BACC-F0794927E3C1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Visa</a:t>
          </a:r>
          <a:r>
            <a:rPr lang="en-US" dirty="0" smtClean="0"/>
            <a:t> </a:t>
          </a:r>
          <a:endParaRPr lang="en-US" dirty="0"/>
        </a:p>
      </dgm:t>
    </dgm:pt>
    <dgm:pt modelId="{975D571C-1F1B-4883-8D1E-B32487A2F763}" type="parTrans" cxnId="{BFD0F737-8444-4BDB-90A1-3E4A3DF917B3}">
      <dgm:prSet/>
      <dgm:spPr/>
      <dgm:t>
        <a:bodyPr/>
        <a:lstStyle/>
        <a:p>
          <a:endParaRPr lang="en-US"/>
        </a:p>
      </dgm:t>
    </dgm:pt>
    <dgm:pt modelId="{E515B3D2-8595-4A4F-ABAD-4D5C81330284}" type="sibTrans" cxnId="{BFD0F737-8444-4BDB-90A1-3E4A3DF917B3}">
      <dgm:prSet/>
      <dgm:spPr/>
      <dgm:t>
        <a:bodyPr/>
        <a:lstStyle/>
        <a:p>
          <a:endParaRPr lang="en-US"/>
        </a:p>
      </dgm:t>
    </dgm:pt>
    <dgm:pt modelId="{2D18C481-3413-4E8F-96D3-44D3E44B2BFE}">
      <dgm:prSet phldrT="[Text]"/>
      <dgm:spPr/>
      <dgm:t>
        <a:bodyPr/>
        <a:lstStyle/>
        <a:p>
          <a:r>
            <a:rPr lang="en-US" dirty="0" smtClean="0"/>
            <a:t>Issued by U.S. Consulate abroad; serves as an </a:t>
          </a:r>
          <a:r>
            <a:rPr lang="en-US" i="1" dirty="0" smtClean="0"/>
            <a:t>entry permit </a:t>
          </a:r>
          <a:r>
            <a:rPr lang="en-US" dirty="0" smtClean="0"/>
            <a:t>stamped in passport; expiration date applies to timetable for entry only, can expire once in the United States</a:t>
          </a:r>
          <a:endParaRPr lang="en-US" dirty="0"/>
        </a:p>
      </dgm:t>
    </dgm:pt>
    <dgm:pt modelId="{05DABBE1-B82B-4692-8EDD-A3C6227F177D}" type="parTrans" cxnId="{388F9B97-C1B8-425B-9F09-91EB19C27572}">
      <dgm:prSet/>
      <dgm:spPr/>
      <dgm:t>
        <a:bodyPr/>
        <a:lstStyle/>
        <a:p>
          <a:endParaRPr lang="en-US"/>
        </a:p>
      </dgm:t>
    </dgm:pt>
    <dgm:pt modelId="{7CF58864-4F33-4001-9C36-0CD5B02C4B0E}" type="sibTrans" cxnId="{388F9B97-C1B8-425B-9F09-91EB19C27572}">
      <dgm:prSet/>
      <dgm:spPr/>
      <dgm:t>
        <a:bodyPr/>
        <a:lstStyle/>
        <a:p>
          <a:endParaRPr lang="en-US"/>
        </a:p>
      </dgm:t>
    </dgm:pt>
    <dgm:pt modelId="{5F716D5F-0993-4EE9-ACDF-C5446E059BFC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Visa Status</a:t>
          </a:r>
          <a:endParaRPr lang="en-US" b="1" dirty="0"/>
        </a:p>
      </dgm:t>
    </dgm:pt>
    <dgm:pt modelId="{50EC10DD-8194-4719-8C0C-58469B767323}" type="parTrans" cxnId="{8D91691B-3268-4D6C-8D3A-95DF4B85CD15}">
      <dgm:prSet/>
      <dgm:spPr/>
      <dgm:t>
        <a:bodyPr/>
        <a:lstStyle/>
        <a:p>
          <a:endParaRPr lang="en-US"/>
        </a:p>
      </dgm:t>
    </dgm:pt>
    <dgm:pt modelId="{FBFD368B-B1B4-4C19-B017-8F00888A8F3A}" type="sibTrans" cxnId="{8D91691B-3268-4D6C-8D3A-95DF4B85CD15}">
      <dgm:prSet/>
      <dgm:spPr/>
      <dgm:t>
        <a:bodyPr/>
        <a:lstStyle/>
        <a:p>
          <a:endParaRPr lang="en-US"/>
        </a:p>
      </dgm:t>
    </dgm:pt>
    <dgm:pt modelId="{057BC282-2AD3-45A7-8478-F303FBEDC7E7}">
      <dgm:prSet phldrT="[Text]"/>
      <dgm:spPr/>
      <dgm:t>
        <a:bodyPr/>
        <a:lstStyle/>
        <a:p>
          <a:r>
            <a:rPr lang="en-US" dirty="0" smtClean="0"/>
            <a:t>Issued by U.S. Port-of Entry (DHS/CBP) or Regional Service Center (DHS/USCIS); reflects the immigration classification of the authorized activity and timeframe for U.S. stay (i.e., “J-1 status”, “H-1B status”); authorized stay may be limited to specific date or issued for “duration of stay”</a:t>
          </a:r>
          <a:endParaRPr lang="en-US" dirty="0"/>
        </a:p>
      </dgm:t>
    </dgm:pt>
    <dgm:pt modelId="{17B73343-9375-4621-9F7B-F96405EEDDC3}" type="parTrans" cxnId="{E085D2F8-E4B7-421B-9690-5EE2A0323460}">
      <dgm:prSet/>
      <dgm:spPr/>
      <dgm:t>
        <a:bodyPr/>
        <a:lstStyle/>
        <a:p>
          <a:endParaRPr lang="en-US"/>
        </a:p>
      </dgm:t>
    </dgm:pt>
    <dgm:pt modelId="{76554E07-D200-4855-9CC6-818F01A4EAA9}" type="sibTrans" cxnId="{E085D2F8-E4B7-421B-9690-5EE2A0323460}">
      <dgm:prSet/>
      <dgm:spPr/>
      <dgm:t>
        <a:bodyPr/>
        <a:lstStyle/>
        <a:p>
          <a:endParaRPr lang="en-US"/>
        </a:p>
      </dgm:t>
    </dgm:pt>
    <dgm:pt modelId="{392F1307-5349-491C-9ED0-368919FBB8B1}">
      <dgm:prSet/>
      <dgm:spPr/>
      <dgm:t>
        <a:bodyPr/>
        <a:lstStyle/>
        <a:p>
          <a:endParaRPr lang="en-US" dirty="0"/>
        </a:p>
      </dgm:t>
    </dgm:pt>
    <dgm:pt modelId="{E0B83D20-8D9D-4731-ACE4-1C72549E3CB4}" type="parTrans" cxnId="{4491FB7B-08CF-4863-B959-D66E90C4B455}">
      <dgm:prSet/>
      <dgm:spPr/>
      <dgm:t>
        <a:bodyPr/>
        <a:lstStyle/>
        <a:p>
          <a:endParaRPr lang="en-US"/>
        </a:p>
      </dgm:t>
    </dgm:pt>
    <dgm:pt modelId="{5B457564-BF3C-4328-9E57-6CD1F3AB3D90}" type="sibTrans" cxnId="{4491FB7B-08CF-4863-B959-D66E90C4B455}">
      <dgm:prSet/>
      <dgm:spPr/>
      <dgm:t>
        <a:bodyPr/>
        <a:lstStyle/>
        <a:p>
          <a:endParaRPr lang="en-US"/>
        </a:p>
      </dgm:t>
    </dgm:pt>
    <dgm:pt modelId="{8CF6EF6D-71B7-4FE7-9654-3FAD6485A077}" type="pres">
      <dgm:prSet presAssocID="{ACD27AD4-9942-4A50-B2BD-5B549FB1E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6E8EA0-DC54-4E63-B026-DCDD06215C90}" type="pres">
      <dgm:prSet presAssocID="{BECAF114-D840-4148-BACC-F0794927E3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5DDCF-9ED9-4066-9F23-37F51D6AF78D}" type="pres">
      <dgm:prSet presAssocID="{BECAF114-D840-4148-BACC-F0794927E3C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820F8-3A8E-4827-B9EA-82E8CF956352}" type="pres">
      <dgm:prSet presAssocID="{5F716D5F-0993-4EE9-ACDF-C5446E059BFC}" presName="parentText" presStyleLbl="node1" presStyleIdx="1" presStyleCnt="2" custLinFactNeighborX="0" custLinFactNeighborY="-2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5E8B4-2D85-44C0-B82F-0E7F6830607A}" type="pres">
      <dgm:prSet presAssocID="{5F716D5F-0993-4EE9-ACDF-C5446E059BF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7A23A-E071-4FB7-A5C4-326B51ECD5E8}" type="presOf" srcId="{057BC282-2AD3-45A7-8478-F303FBEDC7E7}" destId="{EC45E8B4-2D85-44C0-B82F-0E7F6830607A}" srcOrd="0" destOrd="0" presId="urn:microsoft.com/office/officeart/2005/8/layout/vList2"/>
    <dgm:cxn modelId="{8D91691B-3268-4D6C-8D3A-95DF4B85CD15}" srcId="{ACD27AD4-9942-4A50-B2BD-5B549FB1E7E8}" destId="{5F716D5F-0993-4EE9-ACDF-C5446E059BFC}" srcOrd="1" destOrd="0" parTransId="{50EC10DD-8194-4719-8C0C-58469B767323}" sibTransId="{FBFD368B-B1B4-4C19-B017-8F00888A8F3A}"/>
    <dgm:cxn modelId="{DF8C0582-5F68-41CB-856E-F95C8C51C3C5}" type="presOf" srcId="{392F1307-5349-491C-9ED0-368919FBB8B1}" destId="{EC45E8B4-2D85-44C0-B82F-0E7F6830607A}" srcOrd="0" destOrd="1" presId="urn:microsoft.com/office/officeart/2005/8/layout/vList2"/>
    <dgm:cxn modelId="{6AF05BC9-4149-49AF-973A-4270ECBC259A}" type="presOf" srcId="{2D18C481-3413-4E8F-96D3-44D3E44B2BFE}" destId="{8785DDCF-9ED9-4066-9F23-37F51D6AF78D}" srcOrd="0" destOrd="0" presId="urn:microsoft.com/office/officeart/2005/8/layout/vList2"/>
    <dgm:cxn modelId="{8864DEF8-F9BA-4C91-BB0A-D5686F0CD9AE}" type="presOf" srcId="{BECAF114-D840-4148-BACC-F0794927E3C1}" destId="{446E8EA0-DC54-4E63-B026-DCDD06215C90}" srcOrd="0" destOrd="0" presId="urn:microsoft.com/office/officeart/2005/8/layout/vList2"/>
    <dgm:cxn modelId="{BFD0F737-8444-4BDB-90A1-3E4A3DF917B3}" srcId="{ACD27AD4-9942-4A50-B2BD-5B549FB1E7E8}" destId="{BECAF114-D840-4148-BACC-F0794927E3C1}" srcOrd="0" destOrd="0" parTransId="{975D571C-1F1B-4883-8D1E-B32487A2F763}" sibTransId="{E515B3D2-8595-4A4F-ABAD-4D5C81330284}"/>
    <dgm:cxn modelId="{388F9B97-C1B8-425B-9F09-91EB19C27572}" srcId="{BECAF114-D840-4148-BACC-F0794927E3C1}" destId="{2D18C481-3413-4E8F-96D3-44D3E44B2BFE}" srcOrd="0" destOrd="0" parTransId="{05DABBE1-B82B-4692-8EDD-A3C6227F177D}" sibTransId="{7CF58864-4F33-4001-9C36-0CD5B02C4B0E}"/>
    <dgm:cxn modelId="{E085D2F8-E4B7-421B-9690-5EE2A0323460}" srcId="{5F716D5F-0993-4EE9-ACDF-C5446E059BFC}" destId="{057BC282-2AD3-45A7-8478-F303FBEDC7E7}" srcOrd="0" destOrd="0" parTransId="{17B73343-9375-4621-9F7B-F96405EEDDC3}" sibTransId="{76554E07-D200-4855-9CC6-818F01A4EAA9}"/>
    <dgm:cxn modelId="{E6E5F828-EB4F-480A-8989-A35EEB96B03F}" type="presOf" srcId="{ACD27AD4-9942-4A50-B2BD-5B549FB1E7E8}" destId="{8CF6EF6D-71B7-4FE7-9654-3FAD6485A077}" srcOrd="0" destOrd="0" presId="urn:microsoft.com/office/officeart/2005/8/layout/vList2"/>
    <dgm:cxn modelId="{4491FB7B-08CF-4863-B959-D66E90C4B455}" srcId="{5F716D5F-0993-4EE9-ACDF-C5446E059BFC}" destId="{392F1307-5349-491C-9ED0-368919FBB8B1}" srcOrd="1" destOrd="0" parTransId="{E0B83D20-8D9D-4731-ACE4-1C72549E3CB4}" sibTransId="{5B457564-BF3C-4328-9E57-6CD1F3AB3D90}"/>
    <dgm:cxn modelId="{06CD7B26-35ED-4CA9-BD36-D00795A846FD}" type="presOf" srcId="{5F716D5F-0993-4EE9-ACDF-C5446E059BFC}" destId="{BAE820F8-3A8E-4827-B9EA-82E8CF956352}" srcOrd="0" destOrd="0" presId="urn:microsoft.com/office/officeart/2005/8/layout/vList2"/>
    <dgm:cxn modelId="{4825EE2E-9DDB-44DE-922D-4E1D59020D73}" type="presParOf" srcId="{8CF6EF6D-71B7-4FE7-9654-3FAD6485A077}" destId="{446E8EA0-DC54-4E63-B026-DCDD06215C90}" srcOrd="0" destOrd="0" presId="urn:microsoft.com/office/officeart/2005/8/layout/vList2"/>
    <dgm:cxn modelId="{E2EBCE79-46EB-407E-B8C9-8F3A9D9CA8BA}" type="presParOf" srcId="{8CF6EF6D-71B7-4FE7-9654-3FAD6485A077}" destId="{8785DDCF-9ED9-4066-9F23-37F51D6AF78D}" srcOrd="1" destOrd="0" presId="urn:microsoft.com/office/officeart/2005/8/layout/vList2"/>
    <dgm:cxn modelId="{4726E307-A99A-4114-A425-65567AE1C412}" type="presParOf" srcId="{8CF6EF6D-71B7-4FE7-9654-3FAD6485A077}" destId="{BAE820F8-3A8E-4827-B9EA-82E8CF956352}" srcOrd="2" destOrd="0" presId="urn:microsoft.com/office/officeart/2005/8/layout/vList2"/>
    <dgm:cxn modelId="{B896DF94-4347-413B-913F-9898A5287B92}" type="presParOf" srcId="{8CF6EF6D-71B7-4FE7-9654-3FAD6485A077}" destId="{EC45E8B4-2D85-44C0-B82F-0E7F683060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DF9EF-B049-4FE8-951B-5A6A41B266B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12AC652-D5EF-4841-B525-2273D1D76C77}">
      <dgm:prSet phldrT="[Text]" custT="1"/>
      <dgm:spPr>
        <a:solidFill>
          <a:srgbClr val="0000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Temporary,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Non-immigrant Visa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en-US" sz="1400" b="1" i="1" dirty="0" smtClean="0"/>
            <a:t>(INA 214(b))</a:t>
          </a:r>
          <a:endParaRPr lang="en-US" sz="1400" b="1" i="1" dirty="0"/>
        </a:p>
      </dgm:t>
    </dgm:pt>
    <dgm:pt modelId="{1CFAE0AD-CACE-4732-8C11-AFE276941EA0}" type="parTrans" cxnId="{D627D735-8AA7-4213-942D-637FA919FA97}">
      <dgm:prSet/>
      <dgm:spPr/>
      <dgm:t>
        <a:bodyPr/>
        <a:lstStyle/>
        <a:p>
          <a:endParaRPr lang="en-US"/>
        </a:p>
      </dgm:t>
    </dgm:pt>
    <dgm:pt modelId="{F04CCEE4-E7FD-4B1A-A7DF-3D23174E44B0}" type="sibTrans" cxnId="{D627D735-8AA7-4213-942D-637FA919FA97}">
      <dgm:prSet/>
      <dgm:spPr/>
      <dgm:t>
        <a:bodyPr/>
        <a:lstStyle/>
        <a:p>
          <a:endParaRPr lang="en-US"/>
        </a:p>
      </dgm:t>
    </dgm:pt>
    <dgm:pt modelId="{2A5EAA1B-F54D-43B7-BE37-D73067E866F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1500" dirty="0" smtClean="0"/>
            <a:t>Requires full-time participation in a program of graduate medical education; not employment</a:t>
          </a:r>
          <a:endParaRPr lang="en-US" sz="1500" dirty="0"/>
        </a:p>
      </dgm:t>
    </dgm:pt>
    <dgm:pt modelId="{3F6A12E8-6E37-407D-8458-50DC0CF4491F}" type="parTrans" cxnId="{46878270-D7AB-444B-B75C-5FF33C6D1C3B}">
      <dgm:prSet/>
      <dgm:spPr/>
      <dgm:t>
        <a:bodyPr/>
        <a:lstStyle/>
        <a:p>
          <a:endParaRPr lang="en-US"/>
        </a:p>
      </dgm:t>
    </dgm:pt>
    <dgm:pt modelId="{4323F25D-AAA6-4699-B905-7F64FF6B9266}" type="sibTrans" cxnId="{46878270-D7AB-444B-B75C-5FF33C6D1C3B}">
      <dgm:prSet/>
      <dgm:spPr/>
      <dgm:t>
        <a:bodyPr/>
        <a:lstStyle/>
        <a:p>
          <a:endParaRPr lang="en-US"/>
        </a:p>
      </dgm:t>
    </dgm:pt>
    <dgm:pt modelId="{12AA0926-B315-4947-8180-592118529BB7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000" b="1" dirty="0" smtClean="0"/>
            <a:t>Statement of Need</a:t>
          </a:r>
          <a:endParaRPr lang="en-US" sz="2000" b="1" dirty="0"/>
        </a:p>
      </dgm:t>
    </dgm:pt>
    <dgm:pt modelId="{F0A71E78-07E9-438E-8F15-0ED7DBCD27C7}" type="parTrans" cxnId="{F06A3D3F-732A-4CB2-9AF7-C9BD6C4FF1B3}">
      <dgm:prSet/>
      <dgm:spPr/>
      <dgm:t>
        <a:bodyPr/>
        <a:lstStyle/>
        <a:p>
          <a:endParaRPr lang="en-US"/>
        </a:p>
      </dgm:t>
    </dgm:pt>
    <dgm:pt modelId="{6BDB7228-F259-4231-BB0A-3E2573B4624F}" type="sibTrans" cxnId="{F06A3D3F-732A-4CB2-9AF7-C9BD6C4FF1B3}">
      <dgm:prSet/>
      <dgm:spPr/>
      <dgm:t>
        <a:bodyPr/>
        <a:lstStyle/>
        <a:p>
          <a:endParaRPr lang="en-US"/>
        </a:p>
      </dgm:t>
    </dgm:pt>
    <dgm:pt modelId="{E1ED3694-788A-4B17-967B-D2A6ADD8D56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Issued by country of last legal permanent residence (LPR)</a:t>
          </a:r>
          <a:endParaRPr lang="en-US" sz="1500" dirty="0"/>
        </a:p>
      </dgm:t>
    </dgm:pt>
    <dgm:pt modelId="{73918112-83E7-4B7F-ACD6-B509A45C77D4}" type="parTrans" cxnId="{5963E0AA-95D3-4B19-8A37-95B039ED15A6}">
      <dgm:prSet/>
      <dgm:spPr/>
      <dgm:t>
        <a:bodyPr/>
        <a:lstStyle/>
        <a:p>
          <a:endParaRPr lang="en-US"/>
        </a:p>
      </dgm:t>
    </dgm:pt>
    <dgm:pt modelId="{43532E02-2590-409C-83AF-AD011D2DC331}" type="sibTrans" cxnId="{5963E0AA-95D3-4B19-8A37-95B039ED15A6}">
      <dgm:prSet/>
      <dgm:spPr/>
      <dgm:t>
        <a:bodyPr/>
        <a:lstStyle/>
        <a:p>
          <a:endParaRPr lang="en-US"/>
        </a:p>
      </dgm:t>
    </dgm:pt>
    <dgm:pt modelId="{6D617777-F8A1-4855-A60F-01DEE68B73D3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000" b="1" dirty="0" smtClean="0"/>
            <a:t>Imposes Two-year Home Residency Requirement</a:t>
          </a:r>
        </a:p>
        <a:p>
          <a:r>
            <a:rPr lang="en-US" altLang="en-US" sz="1400" b="1" i="1" dirty="0" smtClean="0"/>
            <a:t>(INA 212(e))</a:t>
          </a:r>
          <a:endParaRPr lang="en-US" sz="2000" b="1" dirty="0"/>
        </a:p>
      </dgm:t>
    </dgm:pt>
    <dgm:pt modelId="{347ACB5A-A2C8-470A-92D0-294523E68041}" type="parTrans" cxnId="{82CB4EEF-C272-4F58-9139-8F6499989E5F}">
      <dgm:prSet/>
      <dgm:spPr/>
      <dgm:t>
        <a:bodyPr/>
        <a:lstStyle/>
        <a:p>
          <a:endParaRPr lang="en-US"/>
        </a:p>
      </dgm:t>
    </dgm:pt>
    <dgm:pt modelId="{CCC9DAD7-AC34-4F07-9834-92C219D1BCD3}" type="sibTrans" cxnId="{82CB4EEF-C272-4F58-9139-8F6499989E5F}">
      <dgm:prSet/>
      <dgm:spPr/>
      <dgm:t>
        <a:bodyPr/>
        <a:lstStyle/>
        <a:p>
          <a:endParaRPr lang="en-US"/>
        </a:p>
      </dgm:t>
    </dgm:pt>
    <dgm:pt modelId="{D3EC2C7B-917E-4A9B-84D5-F52B1881B17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Statement of Need from country of last legal permanent residence (LPR) determines obligation</a:t>
          </a:r>
          <a:endParaRPr lang="en-US" sz="1500" dirty="0"/>
        </a:p>
      </dgm:t>
    </dgm:pt>
    <dgm:pt modelId="{AEAAD836-1E20-4CA7-8F2F-D3DEAB686AD5}" type="parTrans" cxnId="{D386209A-AEA8-40AA-9FB0-DA433CF4033E}">
      <dgm:prSet/>
      <dgm:spPr/>
      <dgm:t>
        <a:bodyPr/>
        <a:lstStyle/>
        <a:p>
          <a:endParaRPr lang="en-US"/>
        </a:p>
      </dgm:t>
    </dgm:pt>
    <dgm:pt modelId="{9D951A64-7C2A-41B0-A06A-2AE38C838066}" type="sibTrans" cxnId="{D386209A-AEA8-40AA-9FB0-DA433CF4033E}">
      <dgm:prSet/>
      <dgm:spPr/>
      <dgm:t>
        <a:bodyPr/>
        <a:lstStyle/>
        <a:p>
          <a:endParaRPr lang="en-US"/>
        </a:p>
      </dgm:t>
    </dgm:pt>
    <dgm:pt modelId="{C5F709B3-7080-40D8-BC82-F78C46CA782C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1500" dirty="0" smtClean="0"/>
            <a:t>Strong ties to the home country and clear intent to return</a:t>
          </a:r>
        </a:p>
      </dgm:t>
    </dgm:pt>
    <dgm:pt modelId="{BD6FB485-A2B4-4624-9AEC-05E7FCFA41A3}" type="parTrans" cxnId="{5F2EEDE2-488B-43BC-AAC9-9E6719EF16CC}">
      <dgm:prSet/>
      <dgm:spPr/>
      <dgm:t>
        <a:bodyPr/>
        <a:lstStyle/>
        <a:p>
          <a:endParaRPr lang="en-US"/>
        </a:p>
      </dgm:t>
    </dgm:pt>
    <dgm:pt modelId="{0CE1968D-718E-493C-B992-A6690AC474B7}" type="sibTrans" cxnId="{5F2EEDE2-488B-43BC-AAC9-9E6719EF16CC}">
      <dgm:prSet/>
      <dgm:spPr/>
      <dgm:t>
        <a:bodyPr/>
        <a:lstStyle/>
        <a:p>
          <a:endParaRPr lang="en-US"/>
        </a:p>
      </dgm:t>
    </dgm:pt>
    <dgm:pt modelId="{FF8E0318-0144-45E6-8E83-F72E3CCFB24F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LPR cannot be changed once in J status; any/all subsequent Statements of Need must be from same source</a:t>
          </a:r>
          <a:endParaRPr lang="en-US" sz="1500" dirty="0"/>
        </a:p>
      </dgm:t>
    </dgm:pt>
    <dgm:pt modelId="{53CB34CF-FF22-4FA2-A0F2-D2F243B38090}" type="parTrans" cxnId="{17FD66CA-E914-47D0-96AD-A2796C03F44C}">
      <dgm:prSet/>
      <dgm:spPr/>
      <dgm:t>
        <a:bodyPr/>
        <a:lstStyle/>
        <a:p>
          <a:endParaRPr lang="en-US"/>
        </a:p>
      </dgm:t>
    </dgm:pt>
    <dgm:pt modelId="{350E8A43-4B8A-4751-8EA0-77BABF9A82C4}" type="sibTrans" cxnId="{17FD66CA-E914-47D0-96AD-A2796C03F44C}">
      <dgm:prSet/>
      <dgm:spPr/>
      <dgm:t>
        <a:bodyPr/>
        <a:lstStyle/>
        <a:p>
          <a:endParaRPr lang="en-US"/>
        </a:p>
      </dgm:t>
    </dgm:pt>
    <dgm:pt modelId="{497AF25F-BFF5-4C66-A76C-727140B79943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New letter required for any change in specialty or subspecialty or if date restricted</a:t>
          </a:r>
          <a:endParaRPr lang="en-US" sz="1500" dirty="0"/>
        </a:p>
      </dgm:t>
    </dgm:pt>
    <dgm:pt modelId="{D9F26173-ACE8-4B77-A688-FCA2213DE599}" type="parTrans" cxnId="{51D736E2-4C0D-445E-8968-6E1A58EE7350}">
      <dgm:prSet/>
      <dgm:spPr/>
      <dgm:t>
        <a:bodyPr/>
        <a:lstStyle/>
        <a:p>
          <a:endParaRPr lang="en-US"/>
        </a:p>
      </dgm:t>
    </dgm:pt>
    <dgm:pt modelId="{09A76363-CB49-4FD3-98E3-550067D76719}" type="sibTrans" cxnId="{51D736E2-4C0D-445E-8968-6E1A58EE7350}">
      <dgm:prSet/>
      <dgm:spPr/>
      <dgm:t>
        <a:bodyPr/>
        <a:lstStyle/>
        <a:p>
          <a:endParaRPr lang="en-US"/>
        </a:p>
      </dgm:t>
    </dgm:pt>
    <dgm:pt modelId="{E19F6A49-915D-4C3D-95AD-F27D7DD65282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J-1 physicians and accompanying J-2 dependents must return to country of LPR for two years before being eligible certain changes or adjustments in U.S. visa status</a:t>
          </a:r>
          <a:endParaRPr lang="en-US" sz="1500" dirty="0"/>
        </a:p>
      </dgm:t>
    </dgm:pt>
    <dgm:pt modelId="{52BE194D-725B-45D2-BFCD-BA15B9ACCAC3}" type="parTrans" cxnId="{BC78F0CC-6DBA-42EF-91A7-4130F4946D20}">
      <dgm:prSet/>
      <dgm:spPr/>
      <dgm:t>
        <a:bodyPr/>
        <a:lstStyle/>
        <a:p>
          <a:endParaRPr lang="en-US"/>
        </a:p>
      </dgm:t>
    </dgm:pt>
    <dgm:pt modelId="{1997E284-604C-4CDA-8DB8-DEAF47AE3137}" type="sibTrans" cxnId="{BC78F0CC-6DBA-42EF-91A7-4130F4946D20}">
      <dgm:prSet/>
      <dgm:spPr/>
      <dgm:t>
        <a:bodyPr/>
        <a:lstStyle/>
        <a:p>
          <a:endParaRPr lang="en-US"/>
        </a:p>
      </dgm:t>
    </dgm:pt>
    <dgm:pt modelId="{ECFCB8E5-7E82-45D4-9E81-3DD240E43BD3}" type="pres">
      <dgm:prSet presAssocID="{ABDDF9EF-B049-4FE8-951B-5A6A41B266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4033C-CFD6-4718-9470-FA21BCDBF15C}" type="pres">
      <dgm:prSet presAssocID="{312AC652-D5EF-4841-B525-2273D1D76C77}" presName="linNode" presStyleCnt="0"/>
      <dgm:spPr/>
    </dgm:pt>
    <dgm:pt modelId="{6D3B3A6E-73AA-4FFD-9FA0-92A91EF26059}" type="pres">
      <dgm:prSet presAssocID="{312AC652-D5EF-4841-B525-2273D1D76C77}" presName="parentText" presStyleLbl="node1" presStyleIdx="0" presStyleCnt="3" custLinFactNeighborY="-48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58A1-C0D3-465B-87BC-886BAD07FB30}" type="pres">
      <dgm:prSet presAssocID="{312AC652-D5EF-4841-B525-2273D1D76C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A35F7-1873-49E9-BFF8-CB32C83DE511}" type="pres">
      <dgm:prSet presAssocID="{F04CCEE4-E7FD-4B1A-A7DF-3D23174E44B0}" presName="sp" presStyleCnt="0"/>
      <dgm:spPr/>
    </dgm:pt>
    <dgm:pt modelId="{75038E24-4E99-4C59-9879-CDBAB1B7E92D}" type="pres">
      <dgm:prSet presAssocID="{12AA0926-B315-4947-8180-592118529BB7}" presName="linNode" presStyleCnt="0"/>
      <dgm:spPr/>
    </dgm:pt>
    <dgm:pt modelId="{EEC79495-ED6B-43E4-A6AA-FC28A8A88025}" type="pres">
      <dgm:prSet presAssocID="{12AA0926-B315-4947-8180-592118529B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7C04F-4620-4327-9BF7-F007C48B2280}" type="pres">
      <dgm:prSet presAssocID="{12AA0926-B315-4947-8180-592118529BB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FF2F1-3BCE-447C-AA92-F876BB77A391}" type="pres">
      <dgm:prSet presAssocID="{6BDB7228-F259-4231-BB0A-3E2573B4624F}" presName="sp" presStyleCnt="0"/>
      <dgm:spPr/>
    </dgm:pt>
    <dgm:pt modelId="{DBF88C87-F7F5-42D0-8283-7A737DDE2CAD}" type="pres">
      <dgm:prSet presAssocID="{6D617777-F8A1-4855-A60F-01DEE68B73D3}" presName="linNode" presStyleCnt="0"/>
      <dgm:spPr/>
    </dgm:pt>
    <dgm:pt modelId="{65272B25-99EA-46C0-AF3C-156AA3C8DC12}" type="pres">
      <dgm:prSet presAssocID="{6D617777-F8A1-4855-A60F-01DEE68B73D3}" presName="parentText" presStyleLbl="node1" presStyleIdx="2" presStyleCnt="3" custLinFactNeighborY="14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618A-B4D7-4B64-BEA8-93D39A181F69}" type="pres">
      <dgm:prSet presAssocID="{6D617777-F8A1-4855-A60F-01DEE68B73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7D735-8AA7-4213-942D-637FA919FA97}" srcId="{ABDDF9EF-B049-4FE8-951B-5A6A41B266BC}" destId="{312AC652-D5EF-4841-B525-2273D1D76C77}" srcOrd="0" destOrd="0" parTransId="{1CFAE0AD-CACE-4732-8C11-AFE276941EA0}" sibTransId="{F04CCEE4-E7FD-4B1A-A7DF-3D23174E44B0}"/>
    <dgm:cxn modelId="{87891D22-5D79-4BAF-992D-C812072E6530}" type="presOf" srcId="{FF8E0318-0144-45E6-8E83-F72E3CCFB24F}" destId="{B1C7C04F-4620-4327-9BF7-F007C48B2280}" srcOrd="0" destOrd="1" presId="urn:microsoft.com/office/officeart/2005/8/layout/vList5"/>
    <dgm:cxn modelId="{46878270-D7AB-444B-B75C-5FF33C6D1C3B}" srcId="{312AC652-D5EF-4841-B525-2273D1D76C77}" destId="{2A5EAA1B-F54D-43B7-BE37-D73067E866FE}" srcOrd="0" destOrd="0" parTransId="{3F6A12E8-6E37-407D-8458-50DC0CF4491F}" sibTransId="{4323F25D-AAA6-4699-B905-7F64FF6B9266}"/>
    <dgm:cxn modelId="{EDE4582F-498D-4AD8-842A-7E6595E91959}" type="presOf" srcId="{6D617777-F8A1-4855-A60F-01DEE68B73D3}" destId="{65272B25-99EA-46C0-AF3C-156AA3C8DC12}" srcOrd="0" destOrd="0" presId="urn:microsoft.com/office/officeart/2005/8/layout/vList5"/>
    <dgm:cxn modelId="{5ABEB79F-428C-45BB-8FBF-C0017FD7C20C}" type="presOf" srcId="{497AF25F-BFF5-4C66-A76C-727140B79943}" destId="{B1C7C04F-4620-4327-9BF7-F007C48B2280}" srcOrd="0" destOrd="2" presId="urn:microsoft.com/office/officeart/2005/8/layout/vList5"/>
    <dgm:cxn modelId="{5963E0AA-95D3-4B19-8A37-95B039ED15A6}" srcId="{12AA0926-B315-4947-8180-592118529BB7}" destId="{E1ED3694-788A-4B17-967B-D2A6ADD8D565}" srcOrd="0" destOrd="0" parTransId="{73918112-83E7-4B7F-ACD6-B509A45C77D4}" sibTransId="{43532E02-2590-409C-83AF-AD011D2DC331}"/>
    <dgm:cxn modelId="{17FD66CA-E914-47D0-96AD-A2796C03F44C}" srcId="{12AA0926-B315-4947-8180-592118529BB7}" destId="{FF8E0318-0144-45E6-8E83-F72E3CCFB24F}" srcOrd="1" destOrd="0" parTransId="{53CB34CF-FF22-4FA2-A0F2-D2F243B38090}" sibTransId="{350E8A43-4B8A-4751-8EA0-77BABF9A82C4}"/>
    <dgm:cxn modelId="{06703B76-A168-4C8F-A484-57304B35C06B}" type="presOf" srcId="{E1ED3694-788A-4B17-967B-D2A6ADD8D565}" destId="{B1C7C04F-4620-4327-9BF7-F007C48B2280}" srcOrd="0" destOrd="0" presId="urn:microsoft.com/office/officeart/2005/8/layout/vList5"/>
    <dgm:cxn modelId="{D386209A-AEA8-40AA-9FB0-DA433CF4033E}" srcId="{6D617777-F8A1-4855-A60F-01DEE68B73D3}" destId="{D3EC2C7B-917E-4A9B-84D5-F52B1881B17C}" srcOrd="0" destOrd="0" parTransId="{AEAAD836-1E20-4CA7-8F2F-D3DEAB686AD5}" sibTransId="{9D951A64-7C2A-41B0-A06A-2AE38C838066}"/>
    <dgm:cxn modelId="{5C96F078-7A44-4AAB-9B5E-8422D4F14114}" type="presOf" srcId="{2A5EAA1B-F54D-43B7-BE37-D73067E866FE}" destId="{FACC58A1-C0D3-465B-87BC-886BAD07FB30}" srcOrd="0" destOrd="0" presId="urn:microsoft.com/office/officeart/2005/8/layout/vList5"/>
    <dgm:cxn modelId="{7EBB4984-0CC8-4B80-B4A8-D5E8BF3D2AE4}" type="presOf" srcId="{C5F709B3-7080-40D8-BC82-F78C46CA782C}" destId="{FACC58A1-C0D3-465B-87BC-886BAD07FB30}" srcOrd="0" destOrd="1" presId="urn:microsoft.com/office/officeart/2005/8/layout/vList5"/>
    <dgm:cxn modelId="{82CB4EEF-C272-4F58-9139-8F6499989E5F}" srcId="{ABDDF9EF-B049-4FE8-951B-5A6A41B266BC}" destId="{6D617777-F8A1-4855-A60F-01DEE68B73D3}" srcOrd="2" destOrd="0" parTransId="{347ACB5A-A2C8-470A-92D0-294523E68041}" sibTransId="{CCC9DAD7-AC34-4F07-9834-92C219D1BCD3}"/>
    <dgm:cxn modelId="{27CB72E4-F4F4-4203-98D1-8DE887E0E21F}" type="presOf" srcId="{D3EC2C7B-917E-4A9B-84D5-F52B1881B17C}" destId="{3A14618A-B4D7-4B64-BEA8-93D39A181F69}" srcOrd="0" destOrd="0" presId="urn:microsoft.com/office/officeart/2005/8/layout/vList5"/>
    <dgm:cxn modelId="{EC24FF2E-BB9E-43DB-8DD5-1AEC3586079C}" type="presOf" srcId="{12AA0926-B315-4947-8180-592118529BB7}" destId="{EEC79495-ED6B-43E4-A6AA-FC28A8A88025}" srcOrd="0" destOrd="0" presId="urn:microsoft.com/office/officeart/2005/8/layout/vList5"/>
    <dgm:cxn modelId="{51D736E2-4C0D-445E-8968-6E1A58EE7350}" srcId="{12AA0926-B315-4947-8180-592118529BB7}" destId="{497AF25F-BFF5-4C66-A76C-727140B79943}" srcOrd="2" destOrd="0" parTransId="{D9F26173-ACE8-4B77-A688-FCA2213DE599}" sibTransId="{09A76363-CB49-4FD3-98E3-550067D76719}"/>
    <dgm:cxn modelId="{BC78F0CC-6DBA-42EF-91A7-4130F4946D20}" srcId="{6D617777-F8A1-4855-A60F-01DEE68B73D3}" destId="{E19F6A49-915D-4C3D-95AD-F27D7DD65282}" srcOrd="1" destOrd="0" parTransId="{52BE194D-725B-45D2-BFCD-BA15B9ACCAC3}" sibTransId="{1997E284-604C-4CDA-8DB8-DEAF47AE3137}"/>
    <dgm:cxn modelId="{7BF0265B-C7B5-437C-9D41-2038DB1DC530}" type="presOf" srcId="{ABDDF9EF-B049-4FE8-951B-5A6A41B266BC}" destId="{ECFCB8E5-7E82-45D4-9E81-3DD240E43BD3}" srcOrd="0" destOrd="0" presId="urn:microsoft.com/office/officeart/2005/8/layout/vList5"/>
    <dgm:cxn modelId="{A313A125-DC34-46E5-8F37-9C06364F65D7}" type="presOf" srcId="{E19F6A49-915D-4C3D-95AD-F27D7DD65282}" destId="{3A14618A-B4D7-4B64-BEA8-93D39A181F69}" srcOrd="0" destOrd="1" presId="urn:microsoft.com/office/officeart/2005/8/layout/vList5"/>
    <dgm:cxn modelId="{5F2EEDE2-488B-43BC-AAC9-9E6719EF16CC}" srcId="{312AC652-D5EF-4841-B525-2273D1D76C77}" destId="{C5F709B3-7080-40D8-BC82-F78C46CA782C}" srcOrd="1" destOrd="0" parTransId="{BD6FB485-A2B4-4624-9AEC-05E7FCFA41A3}" sibTransId="{0CE1968D-718E-493C-B992-A6690AC474B7}"/>
    <dgm:cxn modelId="{F06A3D3F-732A-4CB2-9AF7-C9BD6C4FF1B3}" srcId="{ABDDF9EF-B049-4FE8-951B-5A6A41B266BC}" destId="{12AA0926-B315-4947-8180-592118529BB7}" srcOrd="1" destOrd="0" parTransId="{F0A71E78-07E9-438E-8F15-0ED7DBCD27C7}" sibTransId="{6BDB7228-F259-4231-BB0A-3E2573B4624F}"/>
    <dgm:cxn modelId="{4C7D90DB-58D6-400A-8CF1-B69F14866F16}" type="presOf" srcId="{312AC652-D5EF-4841-B525-2273D1D76C77}" destId="{6D3B3A6E-73AA-4FFD-9FA0-92A91EF26059}" srcOrd="0" destOrd="0" presId="urn:microsoft.com/office/officeart/2005/8/layout/vList5"/>
    <dgm:cxn modelId="{CF609B7E-D611-4592-9E5E-6B9D1344C0B2}" type="presParOf" srcId="{ECFCB8E5-7E82-45D4-9E81-3DD240E43BD3}" destId="{5F74033C-CFD6-4718-9470-FA21BCDBF15C}" srcOrd="0" destOrd="0" presId="urn:microsoft.com/office/officeart/2005/8/layout/vList5"/>
    <dgm:cxn modelId="{D7AFEAE2-1BB9-44B4-A8BD-6A8E55682F02}" type="presParOf" srcId="{5F74033C-CFD6-4718-9470-FA21BCDBF15C}" destId="{6D3B3A6E-73AA-4FFD-9FA0-92A91EF26059}" srcOrd="0" destOrd="0" presId="urn:microsoft.com/office/officeart/2005/8/layout/vList5"/>
    <dgm:cxn modelId="{E81ED5C7-5CCC-4D40-8C3B-527C53F3A3DF}" type="presParOf" srcId="{5F74033C-CFD6-4718-9470-FA21BCDBF15C}" destId="{FACC58A1-C0D3-465B-87BC-886BAD07FB30}" srcOrd="1" destOrd="0" presId="urn:microsoft.com/office/officeart/2005/8/layout/vList5"/>
    <dgm:cxn modelId="{3CD7F619-78E6-4A83-BD96-2F4E0CB02CE4}" type="presParOf" srcId="{ECFCB8E5-7E82-45D4-9E81-3DD240E43BD3}" destId="{B14A35F7-1873-49E9-BFF8-CB32C83DE511}" srcOrd="1" destOrd="0" presId="urn:microsoft.com/office/officeart/2005/8/layout/vList5"/>
    <dgm:cxn modelId="{1A4B3CCD-CD6B-4E41-BDD4-9E152B70B0B7}" type="presParOf" srcId="{ECFCB8E5-7E82-45D4-9E81-3DD240E43BD3}" destId="{75038E24-4E99-4C59-9879-CDBAB1B7E92D}" srcOrd="2" destOrd="0" presId="urn:microsoft.com/office/officeart/2005/8/layout/vList5"/>
    <dgm:cxn modelId="{179AE210-2C51-4636-BEB4-0FAF70FD94E3}" type="presParOf" srcId="{75038E24-4E99-4C59-9879-CDBAB1B7E92D}" destId="{EEC79495-ED6B-43E4-A6AA-FC28A8A88025}" srcOrd="0" destOrd="0" presId="urn:microsoft.com/office/officeart/2005/8/layout/vList5"/>
    <dgm:cxn modelId="{68F2609F-D1FE-4D97-8765-39FED190BC30}" type="presParOf" srcId="{75038E24-4E99-4C59-9879-CDBAB1B7E92D}" destId="{B1C7C04F-4620-4327-9BF7-F007C48B2280}" srcOrd="1" destOrd="0" presId="urn:microsoft.com/office/officeart/2005/8/layout/vList5"/>
    <dgm:cxn modelId="{EDF9F028-F3F5-4E53-9A81-D210F57D61F6}" type="presParOf" srcId="{ECFCB8E5-7E82-45D4-9E81-3DD240E43BD3}" destId="{744FF2F1-3BCE-447C-AA92-F876BB77A391}" srcOrd="3" destOrd="0" presId="urn:microsoft.com/office/officeart/2005/8/layout/vList5"/>
    <dgm:cxn modelId="{E4BA4BBE-8704-4F5F-9521-3DB09DB148D4}" type="presParOf" srcId="{ECFCB8E5-7E82-45D4-9E81-3DD240E43BD3}" destId="{DBF88C87-F7F5-42D0-8283-7A737DDE2CAD}" srcOrd="4" destOrd="0" presId="urn:microsoft.com/office/officeart/2005/8/layout/vList5"/>
    <dgm:cxn modelId="{BF6311D4-B5D4-4620-9C55-5625031D75CB}" type="presParOf" srcId="{DBF88C87-F7F5-42D0-8283-7A737DDE2CAD}" destId="{65272B25-99EA-46C0-AF3C-156AA3C8DC12}" srcOrd="0" destOrd="0" presId="urn:microsoft.com/office/officeart/2005/8/layout/vList5"/>
    <dgm:cxn modelId="{B5815357-EFD5-497C-8EBD-BE506E7CB66C}" type="presParOf" srcId="{DBF88C87-F7F5-42D0-8283-7A737DDE2CAD}" destId="{3A14618A-B4D7-4B64-BEA8-93D39A181F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DF9EF-B049-4FE8-951B-5A6A41B266B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12AC652-D5EF-4841-B525-2273D1D76C77}">
      <dgm:prSet phldrT="[Text]" custT="1"/>
      <dgm:spPr>
        <a:solidFill>
          <a:srgbClr val="0000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Specific Activity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 smtClean="0"/>
            <a:t>Authorized</a:t>
          </a:r>
          <a:endParaRPr lang="en-US" sz="2000" b="1" i="0" dirty="0"/>
        </a:p>
      </dgm:t>
    </dgm:pt>
    <dgm:pt modelId="{1CFAE0AD-CACE-4732-8C11-AFE276941EA0}" type="parTrans" cxnId="{D627D735-8AA7-4213-942D-637FA919FA97}">
      <dgm:prSet/>
      <dgm:spPr/>
      <dgm:t>
        <a:bodyPr/>
        <a:lstStyle/>
        <a:p>
          <a:endParaRPr lang="en-US"/>
        </a:p>
      </dgm:t>
    </dgm:pt>
    <dgm:pt modelId="{F04CCEE4-E7FD-4B1A-A7DF-3D23174E44B0}" type="sibTrans" cxnId="{D627D735-8AA7-4213-942D-637FA919FA97}">
      <dgm:prSet/>
      <dgm:spPr/>
      <dgm:t>
        <a:bodyPr/>
        <a:lstStyle/>
        <a:p>
          <a:endParaRPr lang="en-US"/>
        </a:p>
      </dgm:t>
    </dgm:pt>
    <dgm:pt modelId="{2A5EAA1B-F54D-43B7-BE37-D73067E866F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Form DS-2019 and associated J-1 status authorizes a specific training activity, location and financial compensation</a:t>
          </a:r>
          <a:endParaRPr lang="en-US" sz="1500" dirty="0"/>
        </a:p>
      </dgm:t>
    </dgm:pt>
    <dgm:pt modelId="{3F6A12E8-6E37-407D-8458-50DC0CF4491F}" type="parTrans" cxnId="{46878270-D7AB-444B-B75C-5FF33C6D1C3B}">
      <dgm:prSet/>
      <dgm:spPr/>
      <dgm:t>
        <a:bodyPr/>
        <a:lstStyle/>
        <a:p>
          <a:endParaRPr lang="en-US"/>
        </a:p>
      </dgm:t>
    </dgm:pt>
    <dgm:pt modelId="{4323F25D-AAA6-4699-B905-7F64FF6B9266}" type="sibTrans" cxnId="{46878270-D7AB-444B-B75C-5FF33C6D1C3B}">
      <dgm:prSet/>
      <dgm:spPr/>
      <dgm:t>
        <a:bodyPr/>
        <a:lstStyle/>
        <a:p>
          <a:endParaRPr lang="en-US"/>
        </a:p>
      </dgm:t>
    </dgm:pt>
    <dgm:pt modelId="{12AA0926-B315-4947-8180-592118529BB7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000" b="1" dirty="0" smtClean="0"/>
            <a:t>Defined Duration</a:t>
          </a:r>
          <a:endParaRPr lang="en-US" sz="2000" b="1" dirty="0"/>
        </a:p>
      </dgm:t>
    </dgm:pt>
    <dgm:pt modelId="{F0A71E78-07E9-438E-8F15-0ED7DBCD27C7}" type="parTrans" cxnId="{F06A3D3F-732A-4CB2-9AF7-C9BD6C4FF1B3}">
      <dgm:prSet/>
      <dgm:spPr/>
      <dgm:t>
        <a:bodyPr/>
        <a:lstStyle/>
        <a:p>
          <a:endParaRPr lang="en-US"/>
        </a:p>
      </dgm:t>
    </dgm:pt>
    <dgm:pt modelId="{6BDB7228-F259-4231-BB0A-3E2573B4624F}" type="sibTrans" cxnId="{F06A3D3F-732A-4CB2-9AF7-C9BD6C4FF1B3}">
      <dgm:prSet/>
      <dgm:spPr/>
      <dgm:t>
        <a:bodyPr/>
        <a:lstStyle/>
        <a:p>
          <a:endParaRPr lang="en-US"/>
        </a:p>
      </dgm:t>
    </dgm:pt>
    <dgm:pt modelId="{E1ED3694-788A-4B17-967B-D2A6ADD8D56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Sponsorship limited to the time “typically required to complete a program” as defined by the ACGME and/or an ABMS member-board</a:t>
          </a:r>
          <a:endParaRPr lang="en-US" sz="1500" dirty="0"/>
        </a:p>
      </dgm:t>
    </dgm:pt>
    <dgm:pt modelId="{73918112-83E7-4B7F-ACD6-B509A45C77D4}" type="parTrans" cxnId="{5963E0AA-95D3-4B19-8A37-95B039ED15A6}">
      <dgm:prSet/>
      <dgm:spPr/>
      <dgm:t>
        <a:bodyPr/>
        <a:lstStyle/>
        <a:p>
          <a:endParaRPr lang="en-US"/>
        </a:p>
      </dgm:t>
    </dgm:pt>
    <dgm:pt modelId="{43532E02-2590-409C-83AF-AD011D2DC331}" type="sibTrans" cxnId="{5963E0AA-95D3-4B19-8A37-95B039ED15A6}">
      <dgm:prSet/>
      <dgm:spPr/>
      <dgm:t>
        <a:bodyPr/>
        <a:lstStyle/>
        <a:p>
          <a:endParaRPr lang="en-US"/>
        </a:p>
      </dgm:t>
    </dgm:pt>
    <dgm:pt modelId="{6D617777-F8A1-4855-A60F-01DEE68B73D3}">
      <dgm:prSet phldrT="[Text]" custT="1"/>
      <dgm:spPr>
        <a:solidFill>
          <a:srgbClr val="0000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Requires Progression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in Training</a:t>
          </a:r>
          <a:endParaRPr lang="en-US" sz="2000" b="1" dirty="0"/>
        </a:p>
      </dgm:t>
    </dgm:pt>
    <dgm:pt modelId="{347ACB5A-A2C8-470A-92D0-294523E68041}" type="parTrans" cxnId="{82CB4EEF-C272-4F58-9139-8F6499989E5F}">
      <dgm:prSet/>
      <dgm:spPr/>
      <dgm:t>
        <a:bodyPr/>
        <a:lstStyle/>
        <a:p>
          <a:endParaRPr lang="en-US"/>
        </a:p>
      </dgm:t>
    </dgm:pt>
    <dgm:pt modelId="{CCC9DAD7-AC34-4F07-9834-92C219D1BCD3}" type="sibTrans" cxnId="{82CB4EEF-C272-4F58-9139-8F6499989E5F}">
      <dgm:prSet/>
      <dgm:spPr/>
      <dgm:t>
        <a:bodyPr/>
        <a:lstStyle/>
        <a:p>
          <a:endParaRPr lang="en-US"/>
        </a:p>
      </dgm:t>
    </dgm:pt>
    <dgm:pt modelId="{D3EC2C7B-917E-4A9B-84D5-F52B1881B17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Progressive levels of training required </a:t>
          </a:r>
          <a:endParaRPr lang="en-US" sz="1500" dirty="0"/>
        </a:p>
      </dgm:t>
    </dgm:pt>
    <dgm:pt modelId="{AEAAD836-1E20-4CA7-8F2F-D3DEAB686AD5}" type="parTrans" cxnId="{D386209A-AEA8-40AA-9FB0-DA433CF4033E}">
      <dgm:prSet/>
      <dgm:spPr/>
      <dgm:t>
        <a:bodyPr/>
        <a:lstStyle/>
        <a:p>
          <a:endParaRPr lang="en-US"/>
        </a:p>
      </dgm:t>
    </dgm:pt>
    <dgm:pt modelId="{9D951A64-7C2A-41B0-A06A-2AE38C838066}" type="sibTrans" cxnId="{D386209A-AEA8-40AA-9FB0-DA433CF4033E}">
      <dgm:prSet/>
      <dgm:spPr/>
      <dgm:t>
        <a:bodyPr/>
        <a:lstStyle/>
        <a:p>
          <a:endParaRPr lang="en-US"/>
        </a:p>
      </dgm:t>
    </dgm:pt>
    <dgm:pt modelId="{205B2E2C-227F-422F-BAE5-E7421868218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Work outside of the training program (i.e., “moonlighting”) is not permitted</a:t>
          </a:r>
          <a:endParaRPr lang="en-US" sz="1500" dirty="0"/>
        </a:p>
      </dgm:t>
    </dgm:pt>
    <dgm:pt modelId="{0AE2E864-49B3-44B7-ABB0-AD9A3B285C7D}" type="parTrans" cxnId="{0B552E75-C5E5-4F45-BAB0-07CC5BE2EFD2}">
      <dgm:prSet/>
      <dgm:spPr/>
      <dgm:t>
        <a:bodyPr/>
        <a:lstStyle/>
        <a:p>
          <a:endParaRPr lang="en-US"/>
        </a:p>
      </dgm:t>
    </dgm:pt>
    <dgm:pt modelId="{3763B460-D4B7-4699-9FC1-727CACEAD494}" type="sibTrans" cxnId="{0B552E75-C5E5-4F45-BAB0-07CC5BE2EFD2}">
      <dgm:prSet/>
      <dgm:spPr/>
      <dgm:t>
        <a:bodyPr/>
        <a:lstStyle/>
        <a:p>
          <a:endParaRPr lang="en-US"/>
        </a:p>
      </dgm:t>
    </dgm:pt>
    <dgm:pt modelId="{A5D6C9D3-E0F3-4C58-86A3-701A4616EDD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Further limited to a maximum of seven years</a:t>
          </a:r>
        </a:p>
      </dgm:t>
    </dgm:pt>
    <dgm:pt modelId="{6E8FDC6A-638C-4955-BA8C-C70928984744}" type="parTrans" cxnId="{CFCC0133-2181-4A19-921E-44E758BD2F48}">
      <dgm:prSet/>
      <dgm:spPr/>
      <dgm:t>
        <a:bodyPr/>
        <a:lstStyle/>
        <a:p>
          <a:endParaRPr lang="en-US"/>
        </a:p>
      </dgm:t>
    </dgm:pt>
    <dgm:pt modelId="{116B02C8-8301-4272-909E-E15F6F6FFF27}" type="sibTrans" cxnId="{CFCC0133-2181-4A19-921E-44E758BD2F48}">
      <dgm:prSet/>
      <dgm:spPr/>
      <dgm:t>
        <a:bodyPr/>
        <a:lstStyle/>
        <a:p>
          <a:endParaRPr lang="en-US"/>
        </a:p>
      </dgm:t>
    </dgm:pt>
    <dgm:pt modelId="{28959ACF-B953-4810-84A7-94528C7C9401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Repeat / remedial training limited to a maximum of 12 months with program director support</a:t>
          </a:r>
        </a:p>
      </dgm:t>
    </dgm:pt>
    <dgm:pt modelId="{C479070D-311B-4D61-9C0D-B480B31EB177}" type="parTrans" cxnId="{B07B15E7-8FC9-4F5E-80F3-B33D3AFBD095}">
      <dgm:prSet/>
      <dgm:spPr/>
      <dgm:t>
        <a:bodyPr/>
        <a:lstStyle/>
        <a:p>
          <a:endParaRPr lang="en-US"/>
        </a:p>
      </dgm:t>
    </dgm:pt>
    <dgm:pt modelId="{87E4F003-1A9D-41EC-9201-BC691375BCE1}" type="sibTrans" cxnId="{B07B15E7-8FC9-4F5E-80F3-B33D3AFBD095}">
      <dgm:prSet/>
      <dgm:spPr/>
      <dgm:t>
        <a:bodyPr/>
        <a:lstStyle/>
        <a:p>
          <a:endParaRPr lang="en-US"/>
        </a:p>
      </dgm:t>
    </dgm:pt>
    <dgm:pt modelId="{72F3E997-A502-46EB-BB8D-9B6F4C4C34D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 smtClean="0"/>
            <a:t>Future sponsorship eligibility should not be presumed</a:t>
          </a:r>
          <a:endParaRPr lang="en-US" sz="1500" dirty="0"/>
        </a:p>
      </dgm:t>
    </dgm:pt>
    <dgm:pt modelId="{E70C022F-E032-41A3-AE68-6B3C11C060AA}" type="parTrans" cxnId="{EF147BB9-8DFC-4E99-9C72-66A7FBF704E9}">
      <dgm:prSet/>
      <dgm:spPr/>
      <dgm:t>
        <a:bodyPr/>
        <a:lstStyle/>
        <a:p>
          <a:endParaRPr lang="en-US"/>
        </a:p>
      </dgm:t>
    </dgm:pt>
    <dgm:pt modelId="{98AC6D7A-F57A-4766-BF86-B16635EABEC3}" type="sibTrans" cxnId="{EF147BB9-8DFC-4E99-9C72-66A7FBF704E9}">
      <dgm:prSet/>
      <dgm:spPr/>
      <dgm:t>
        <a:bodyPr/>
        <a:lstStyle/>
        <a:p>
          <a:endParaRPr lang="en-US"/>
        </a:p>
      </dgm:t>
    </dgm:pt>
    <dgm:pt modelId="{ECFCB8E5-7E82-45D4-9E81-3DD240E43BD3}" type="pres">
      <dgm:prSet presAssocID="{ABDDF9EF-B049-4FE8-951B-5A6A41B266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4033C-CFD6-4718-9470-FA21BCDBF15C}" type="pres">
      <dgm:prSet presAssocID="{312AC652-D5EF-4841-B525-2273D1D76C77}" presName="linNode" presStyleCnt="0"/>
      <dgm:spPr/>
    </dgm:pt>
    <dgm:pt modelId="{6D3B3A6E-73AA-4FFD-9FA0-92A91EF26059}" type="pres">
      <dgm:prSet presAssocID="{312AC652-D5EF-4841-B525-2273D1D76C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58A1-C0D3-465B-87BC-886BAD07FB30}" type="pres">
      <dgm:prSet presAssocID="{312AC652-D5EF-4841-B525-2273D1D76C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A35F7-1873-49E9-BFF8-CB32C83DE511}" type="pres">
      <dgm:prSet presAssocID="{F04CCEE4-E7FD-4B1A-A7DF-3D23174E44B0}" presName="sp" presStyleCnt="0"/>
      <dgm:spPr/>
    </dgm:pt>
    <dgm:pt modelId="{75038E24-4E99-4C59-9879-CDBAB1B7E92D}" type="pres">
      <dgm:prSet presAssocID="{12AA0926-B315-4947-8180-592118529BB7}" presName="linNode" presStyleCnt="0"/>
      <dgm:spPr/>
    </dgm:pt>
    <dgm:pt modelId="{EEC79495-ED6B-43E4-A6AA-FC28A8A88025}" type="pres">
      <dgm:prSet presAssocID="{12AA0926-B315-4947-8180-592118529BB7}" presName="parentText" presStyleLbl="node1" presStyleIdx="1" presStyleCnt="3" custLinFactNeighborY="-1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7C04F-4620-4327-9BF7-F007C48B2280}" type="pres">
      <dgm:prSet presAssocID="{12AA0926-B315-4947-8180-592118529BB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FF2F1-3BCE-447C-AA92-F876BB77A391}" type="pres">
      <dgm:prSet presAssocID="{6BDB7228-F259-4231-BB0A-3E2573B4624F}" presName="sp" presStyleCnt="0"/>
      <dgm:spPr/>
    </dgm:pt>
    <dgm:pt modelId="{DBF88C87-F7F5-42D0-8283-7A737DDE2CAD}" type="pres">
      <dgm:prSet presAssocID="{6D617777-F8A1-4855-A60F-01DEE68B73D3}" presName="linNode" presStyleCnt="0"/>
      <dgm:spPr/>
    </dgm:pt>
    <dgm:pt modelId="{65272B25-99EA-46C0-AF3C-156AA3C8DC12}" type="pres">
      <dgm:prSet presAssocID="{6D617777-F8A1-4855-A60F-01DEE68B73D3}" presName="parentText" presStyleLbl="node1" presStyleIdx="2" presStyleCnt="3" custLinFactNeighborX="-81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618A-B4D7-4B64-BEA8-93D39A181F69}" type="pres">
      <dgm:prSet presAssocID="{6D617777-F8A1-4855-A60F-01DEE68B73D3}" presName="descendantText" presStyleLbl="alignAccFollowNode1" presStyleIdx="2" presStyleCnt="3" custLinFactNeighborX="472" custLinFactNeighborY="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52E75-C5E5-4F45-BAB0-07CC5BE2EFD2}" srcId="{312AC652-D5EF-4841-B525-2273D1D76C77}" destId="{205B2E2C-227F-422F-BAE5-E7421868218A}" srcOrd="1" destOrd="0" parTransId="{0AE2E864-49B3-44B7-ABB0-AD9A3B285C7D}" sibTransId="{3763B460-D4B7-4699-9FC1-727CACEAD494}"/>
    <dgm:cxn modelId="{D386209A-AEA8-40AA-9FB0-DA433CF4033E}" srcId="{6D617777-F8A1-4855-A60F-01DEE68B73D3}" destId="{D3EC2C7B-917E-4A9B-84D5-F52B1881B17C}" srcOrd="0" destOrd="0" parTransId="{AEAAD836-1E20-4CA7-8F2F-D3DEAB686AD5}" sibTransId="{9D951A64-7C2A-41B0-A06A-2AE38C838066}"/>
    <dgm:cxn modelId="{2B0FE658-6450-4BBA-AC58-498C93399E77}" type="presOf" srcId="{12AA0926-B315-4947-8180-592118529BB7}" destId="{EEC79495-ED6B-43E4-A6AA-FC28A8A88025}" srcOrd="0" destOrd="0" presId="urn:microsoft.com/office/officeart/2005/8/layout/vList5"/>
    <dgm:cxn modelId="{9F2BC06A-1112-438E-9DFB-A9842FFE799A}" type="presOf" srcId="{ABDDF9EF-B049-4FE8-951B-5A6A41B266BC}" destId="{ECFCB8E5-7E82-45D4-9E81-3DD240E43BD3}" srcOrd="0" destOrd="0" presId="urn:microsoft.com/office/officeart/2005/8/layout/vList5"/>
    <dgm:cxn modelId="{94C43296-0048-4099-95D6-D3A56A2E7269}" type="presOf" srcId="{312AC652-D5EF-4841-B525-2273D1D76C77}" destId="{6D3B3A6E-73AA-4FFD-9FA0-92A91EF26059}" srcOrd="0" destOrd="0" presId="urn:microsoft.com/office/officeart/2005/8/layout/vList5"/>
    <dgm:cxn modelId="{E7A461EC-78FD-4B66-AE44-FFCAEEB9675C}" type="presOf" srcId="{D3EC2C7B-917E-4A9B-84D5-F52B1881B17C}" destId="{3A14618A-B4D7-4B64-BEA8-93D39A181F69}" srcOrd="0" destOrd="0" presId="urn:microsoft.com/office/officeart/2005/8/layout/vList5"/>
    <dgm:cxn modelId="{5963E0AA-95D3-4B19-8A37-95B039ED15A6}" srcId="{12AA0926-B315-4947-8180-592118529BB7}" destId="{E1ED3694-788A-4B17-967B-D2A6ADD8D565}" srcOrd="0" destOrd="0" parTransId="{73918112-83E7-4B7F-ACD6-B509A45C77D4}" sibTransId="{43532E02-2590-409C-83AF-AD011D2DC331}"/>
    <dgm:cxn modelId="{CFCC0133-2181-4A19-921E-44E758BD2F48}" srcId="{12AA0926-B315-4947-8180-592118529BB7}" destId="{A5D6C9D3-E0F3-4C58-86A3-701A4616EDD6}" srcOrd="1" destOrd="0" parTransId="{6E8FDC6A-638C-4955-BA8C-C70928984744}" sibTransId="{116B02C8-8301-4272-909E-E15F6F6FFF27}"/>
    <dgm:cxn modelId="{82CB4EEF-C272-4F58-9139-8F6499989E5F}" srcId="{ABDDF9EF-B049-4FE8-951B-5A6A41B266BC}" destId="{6D617777-F8A1-4855-A60F-01DEE68B73D3}" srcOrd="2" destOrd="0" parTransId="{347ACB5A-A2C8-470A-92D0-294523E68041}" sibTransId="{CCC9DAD7-AC34-4F07-9834-92C219D1BCD3}"/>
    <dgm:cxn modelId="{BC2AFE45-9D39-4EE9-A42D-A92C657AE87F}" type="presOf" srcId="{E1ED3694-788A-4B17-967B-D2A6ADD8D565}" destId="{B1C7C04F-4620-4327-9BF7-F007C48B2280}" srcOrd="0" destOrd="0" presId="urn:microsoft.com/office/officeart/2005/8/layout/vList5"/>
    <dgm:cxn modelId="{A8435900-409A-4B7F-8D50-3E3F5A77A9BB}" type="presOf" srcId="{205B2E2C-227F-422F-BAE5-E7421868218A}" destId="{FACC58A1-C0D3-465B-87BC-886BAD07FB30}" srcOrd="0" destOrd="1" presId="urn:microsoft.com/office/officeart/2005/8/layout/vList5"/>
    <dgm:cxn modelId="{46878270-D7AB-444B-B75C-5FF33C6D1C3B}" srcId="{312AC652-D5EF-4841-B525-2273D1D76C77}" destId="{2A5EAA1B-F54D-43B7-BE37-D73067E866FE}" srcOrd="0" destOrd="0" parTransId="{3F6A12E8-6E37-407D-8458-50DC0CF4491F}" sibTransId="{4323F25D-AAA6-4699-B905-7F64FF6B9266}"/>
    <dgm:cxn modelId="{D627D735-8AA7-4213-942D-637FA919FA97}" srcId="{ABDDF9EF-B049-4FE8-951B-5A6A41B266BC}" destId="{312AC652-D5EF-4841-B525-2273D1D76C77}" srcOrd="0" destOrd="0" parTransId="{1CFAE0AD-CACE-4732-8C11-AFE276941EA0}" sibTransId="{F04CCEE4-E7FD-4B1A-A7DF-3D23174E44B0}"/>
    <dgm:cxn modelId="{D053AAF4-1053-4CC1-A9F9-8418AF26E8C6}" type="presOf" srcId="{72F3E997-A502-46EB-BB8D-9B6F4C4C34D6}" destId="{3A14618A-B4D7-4B64-BEA8-93D39A181F69}" srcOrd="0" destOrd="2" presId="urn:microsoft.com/office/officeart/2005/8/layout/vList5"/>
    <dgm:cxn modelId="{F06A3D3F-732A-4CB2-9AF7-C9BD6C4FF1B3}" srcId="{ABDDF9EF-B049-4FE8-951B-5A6A41B266BC}" destId="{12AA0926-B315-4947-8180-592118529BB7}" srcOrd="1" destOrd="0" parTransId="{F0A71E78-07E9-438E-8F15-0ED7DBCD27C7}" sibTransId="{6BDB7228-F259-4231-BB0A-3E2573B4624F}"/>
    <dgm:cxn modelId="{F632515A-D622-467F-8F40-0BF0D943EB4A}" type="presOf" srcId="{A5D6C9D3-E0F3-4C58-86A3-701A4616EDD6}" destId="{B1C7C04F-4620-4327-9BF7-F007C48B2280}" srcOrd="0" destOrd="1" presId="urn:microsoft.com/office/officeart/2005/8/layout/vList5"/>
    <dgm:cxn modelId="{B71B51B2-358D-40D7-8251-002FC352A542}" type="presOf" srcId="{6D617777-F8A1-4855-A60F-01DEE68B73D3}" destId="{65272B25-99EA-46C0-AF3C-156AA3C8DC12}" srcOrd="0" destOrd="0" presId="urn:microsoft.com/office/officeart/2005/8/layout/vList5"/>
    <dgm:cxn modelId="{19667133-C93D-4421-86D5-16C8B682DB96}" type="presOf" srcId="{28959ACF-B953-4810-84A7-94528C7C9401}" destId="{3A14618A-B4D7-4B64-BEA8-93D39A181F69}" srcOrd="0" destOrd="1" presId="urn:microsoft.com/office/officeart/2005/8/layout/vList5"/>
    <dgm:cxn modelId="{EF147BB9-8DFC-4E99-9C72-66A7FBF704E9}" srcId="{6D617777-F8A1-4855-A60F-01DEE68B73D3}" destId="{72F3E997-A502-46EB-BB8D-9B6F4C4C34D6}" srcOrd="2" destOrd="0" parTransId="{E70C022F-E032-41A3-AE68-6B3C11C060AA}" sibTransId="{98AC6D7A-F57A-4766-BF86-B16635EABEC3}"/>
    <dgm:cxn modelId="{B07B15E7-8FC9-4F5E-80F3-B33D3AFBD095}" srcId="{6D617777-F8A1-4855-A60F-01DEE68B73D3}" destId="{28959ACF-B953-4810-84A7-94528C7C9401}" srcOrd="1" destOrd="0" parTransId="{C479070D-311B-4D61-9C0D-B480B31EB177}" sibTransId="{87E4F003-1A9D-41EC-9201-BC691375BCE1}"/>
    <dgm:cxn modelId="{EECC05C3-7898-4AE2-A4A9-557385E8DFF6}" type="presOf" srcId="{2A5EAA1B-F54D-43B7-BE37-D73067E866FE}" destId="{FACC58A1-C0D3-465B-87BC-886BAD07FB30}" srcOrd="0" destOrd="0" presId="urn:microsoft.com/office/officeart/2005/8/layout/vList5"/>
    <dgm:cxn modelId="{F2A1908A-42C0-4AAE-A1F8-F3001941D223}" type="presParOf" srcId="{ECFCB8E5-7E82-45D4-9E81-3DD240E43BD3}" destId="{5F74033C-CFD6-4718-9470-FA21BCDBF15C}" srcOrd="0" destOrd="0" presId="urn:microsoft.com/office/officeart/2005/8/layout/vList5"/>
    <dgm:cxn modelId="{8437D6A6-2346-408B-A025-0BEA03BF1870}" type="presParOf" srcId="{5F74033C-CFD6-4718-9470-FA21BCDBF15C}" destId="{6D3B3A6E-73AA-4FFD-9FA0-92A91EF26059}" srcOrd="0" destOrd="0" presId="urn:microsoft.com/office/officeart/2005/8/layout/vList5"/>
    <dgm:cxn modelId="{248BCC6D-5CAE-434B-8CAB-7E779F4D9134}" type="presParOf" srcId="{5F74033C-CFD6-4718-9470-FA21BCDBF15C}" destId="{FACC58A1-C0D3-465B-87BC-886BAD07FB30}" srcOrd="1" destOrd="0" presId="urn:microsoft.com/office/officeart/2005/8/layout/vList5"/>
    <dgm:cxn modelId="{F3A93755-07E3-49E7-9A34-1C66FD2BFF55}" type="presParOf" srcId="{ECFCB8E5-7E82-45D4-9E81-3DD240E43BD3}" destId="{B14A35F7-1873-49E9-BFF8-CB32C83DE511}" srcOrd="1" destOrd="0" presId="urn:microsoft.com/office/officeart/2005/8/layout/vList5"/>
    <dgm:cxn modelId="{18567DB7-42CF-4AA9-965C-744C5E1B397F}" type="presParOf" srcId="{ECFCB8E5-7E82-45D4-9E81-3DD240E43BD3}" destId="{75038E24-4E99-4C59-9879-CDBAB1B7E92D}" srcOrd="2" destOrd="0" presId="urn:microsoft.com/office/officeart/2005/8/layout/vList5"/>
    <dgm:cxn modelId="{7BC76B54-65E5-44C8-8D69-A88ADCDE9F49}" type="presParOf" srcId="{75038E24-4E99-4C59-9879-CDBAB1B7E92D}" destId="{EEC79495-ED6B-43E4-A6AA-FC28A8A88025}" srcOrd="0" destOrd="0" presId="urn:microsoft.com/office/officeart/2005/8/layout/vList5"/>
    <dgm:cxn modelId="{19345DED-4592-4FCA-8ECF-76EFC86B6E1F}" type="presParOf" srcId="{75038E24-4E99-4C59-9879-CDBAB1B7E92D}" destId="{B1C7C04F-4620-4327-9BF7-F007C48B2280}" srcOrd="1" destOrd="0" presId="urn:microsoft.com/office/officeart/2005/8/layout/vList5"/>
    <dgm:cxn modelId="{3CF2A7EA-F458-4F67-888E-0C5BF01406F6}" type="presParOf" srcId="{ECFCB8E5-7E82-45D4-9E81-3DD240E43BD3}" destId="{744FF2F1-3BCE-447C-AA92-F876BB77A391}" srcOrd="3" destOrd="0" presId="urn:microsoft.com/office/officeart/2005/8/layout/vList5"/>
    <dgm:cxn modelId="{363B6796-AB38-424E-980A-1C85892727CD}" type="presParOf" srcId="{ECFCB8E5-7E82-45D4-9E81-3DD240E43BD3}" destId="{DBF88C87-F7F5-42D0-8283-7A737DDE2CAD}" srcOrd="4" destOrd="0" presId="urn:microsoft.com/office/officeart/2005/8/layout/vList5"/>
    <dgm:cxn modelId="{2D14086D-1E77-4D4D-9D48-75967BB1D389}" type="presParOf" srcId="{DBF88C87-F7F5-42D0-8283-7A737DDE2CAD}" destId="{65272B25-99EA-46C0-AF3C-156AA3C8DC12}" srcOrd="0" destOrd="0" presId="urn:microsoft.com/office/officeart/2005/8/layout/vList5"/>
    <dgm:cxn modelId="{8C3382E7-691E-4ECB-9FDA-935DF0CC1005}" type="presParOf" srcId="{DBF88C87-F7F5-42D0-8283-7A737DDE2CAD}" destId="{3A14618A-B4D7-4B64-BEA8-93D39A181F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DDF9EF-B049-4FE8-951B-5A6A41B266B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12AC652-D5EF-4841-B525-2273D1D76C77}">
      <dgm:prSet phldrT="[Text]" custT="1"/>
      <dgm:spPr>
        <a:solidFill>
          <a:srgbClr val="0000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Change in Specialty</a:t>
          </a:r>
          <a:endParaRPr lang="en-US" sz="2000" b="1" i="0" dirty="0"/>
        </a:p>
      </dgm:t>
    </dgm:pt>
    <dgm:pt modelId="{1CFAE0AD-CACE-4732-8C11-AFE276941EA0}" type="parTrans" cxnId="{D627D735-8AA7-4213-942D-637FA919FA97}">
      <dgm:prSet/>
      <dgm:spPr/>
      <dgm:t>
        <a:bodyPr/>
        <a:lstStyle/>
        <a:p>
          <a:endParaRPr lang="en-US"/>
        </a:p>
      </dgm:t>
    </dgm:pt>
    <dgm:pt modelId="{F04CCEE4-E7FD-4B1A-A7DF-3D23174E44B0}" type="sibTrans" cxnId="{D627D735-8AA7-4213-942D-637FA919FA97}">
      <dgm:prSet/>
      <dgm:spPr/>
      <dgm:t>
        <a:bodyPr/>
        <a:lstStyle/>
        <a:p>
          <a:endParaRPr lang="en-US"/>
        </a:p>
      </dgm:t>
    </dgm:pt>
    <dgm:pt modelId="{2A5EAA1B-F54D-43B7-BE37-D73067E866F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Permissible once within first two years of obtaining J-1 status</a:t>
          </a:r>
          <a:endParaRPr lang="en-US" sz="1600" dirty="0"/>
        </a:p>
      </dgm:t>
    </dgm:pt>
    <dgm:pt modelId="{3F6A12E8-6E37-407D-8458-50DC0CF4491F}" type="parTrans" cxnId="{46878270-D7AB-444B-B75C-5FF33C6D1C3B}">
      <dgm:prSet/>
      <dgm:spPr/>
      <dgm:t>
        <a:bodyPr/>
        <a:lstStyle/>
        <a:p>
          <a:endParaRPr lang="en-US"/>
        </a:p>
      </dgm:t>
    </dgm:pt>
    <dgm:pt modelId="{4323F25D-AAA6-4699-B905-7F64FF6B9266}" type="sibTrans" cxnId="{46878270-D7AB-444B-B75C-5FF33C6D1C3B}">
      <dgm:prSet/>
      <dgm:spPr/>
      <dgm:t>
        <a:bodyPr/>
        <a:lstStyle/>
        <a:p>
          <a:endParaRPr lang="en-US"/>
        </a:p>
      </dgm:t>
    </dgm:pt>
    <dgm:pt modelId="{12AA0926-B315-4947-8180-592118529BB7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000" b="1" dirty="0" smtClean="0"/>
            <a:t>Insurance Requirements</a:t>
          </a:r>
          <a:endParaRPr lang="en-US" sz="2000" b="1" dirty="0"/>
        </a:p>
      </dgm:t>
    </dgm:pt>
    <dgm:pt modelId="{F0A71E78-07E9-438E-8F15-0ED7DBCD27C7}" type="parTrans" cxnId="{F06A3D3F-732A-4CB2-9AF7-C9BD6C4FF1B3}">
      <dgm:prSet/>
      <dgm:spPr/>
      <dgm:t>
        <a:bodyPr/>
        <a:lstStyle/>
        <a:p>
          <a:endParaRPr lang="en-US"/>
        </a:p>
      </dgm:t>
    </dgm:pt>
    <dgm:pt modelId="{6BDB7228-F259-4231-BB0A-3E2573B4624F}" type="sibTrans" cxnId="{F06A3D3F-732A-4CB2-9AF7-C9BD6C4FF1B3}">
      <dgm:prSet/>
      <dgm:spPr/>
      <dgm:t>
        <a:bodyPr/>
        <a:lstStyle/>
        <a:p>
          <a:endParaRPr lang="en-US"/>
        </a:p>
      </dgm:t>
    </dgm:pt>
    <dgm:pt modelId="{E1ED3694-788A-4B17-967B-D2A6ADD8D56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Health, accident, medical evacuation and repatriation of remains required for all J-1 / J-2 participants</a:t>
          </a:r>
          <a:endParaRPr lang="en-US" sz="1600" dirty="0"/>
        </a:p>
      </dgm:t>
    </dgm:pt>
    <dgm:pt modelId="{73918112-83E7-4B7F-ACD6-B509A45C77D4}" type="parTrans" cxnId="{5963E0AA-95D3-4B19-8A37-95B039ED15A6}">
      <dgm:prSet/>
      <dgm:spPr/>
      <dgm:t>
        <a:bodyPr/>
        <a:lstStyle/>
        <a:p>
          <a:endParaRPr lang="en-US"/>
        </a:p>
      </dgm:t>
    </dgm:pt>
    <dgm:pt modelId="{43532E02-2590-409C-83AF-AD011D2DC331}" type="sibTrans" cxnId="{5963E0AA-95D3-4B19-8A37-95B039ED15A6}">
      <dgm:prSet/>
      <dgm:spPr/>
      <dgm:t>
        <a:bodyPr/>
        <a:lstStyle/>
        <a:p>
          <a:endParaRPr lang="en-US"/>
        </a:p>
      </dgm:t>
    </dgm:pt>
    <dgm:pt modelId="{6D617777-F8A1-4855-A60F-01DEE68B73D3}">
      <dgm:prSet phldrT="[Text]" custT="1"/>
      <dgm:spPr>
        <a:solidFill>
          <a:srgbClr val="0000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30-day Grace Period</a:t>
          </a:r>
          <a:endParaRPr lang="en-US" sz="2000" b="1" dirty="0"/>
        </a:p>
      </dgm:t>
    </dgm:pt>
    <dgm:pt modelId="{347ACB5A-A2C8-470A-92D0-294523E68041}" type="parTrans" cxnId="{82CB4EEF-C272-4F58-9139-8F6499989E5F}">
      <dgm:prSet/>
      <dgm:spPr/>
      <dgm:t>
        <a:bodyPr/>
        <a:lstStyle/>
        <a:p>
          <a:endParaRPr lang="en-US"/>
        </a:p>
      </dgm:t>
    </dgm:pt>
    <dgm:pt modelId="{CCC9DAD7-AC34-4F07-9834-92C219D1BCD3}" type="sibTrans" cxnId="{82CB4EEF-C272-4F58-9139-8F6499989E5F}">
      <dgm:prSet/>
      <dgm:spPr/>
      <dgm:t>
        <a:bodyPr/>
        <a:lstStyle/>
        <a:p>
          <a:endParaRPr lang="en-US"/>
        </a:p>
      </dgm:t>
    </dgm:pt>
    <dgm:pt modelId="{D3EC2C7B-917E-4A9B-84D5-F52B1881B17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J-1s / J-2s must depart the United States within 30 days of program completion</a:t>
          </a:r>
          <a:endParaRPr lang="en-US" sz="2000" dirty="0"/>
        </a:p>
      </dgm:t>
    </dgm:pt>
    <dgm:pt modelId="{AEAAD836-1E20-4CA7-8F2F-D3DEAB686AD5}" type="parTrans" cxnId="{D386209A-AEA8-40AA-9FB0-DA433CF4033E}">
      <dgm:prSet/>
      <dgm:spPr/>
      <dgm:t>
        <a:bodyPr/>
        <a:lstStyle/>
        <a:p>
          <a:endParaRPr lang="en-US"/>
        </a:p>
      </dgm:t>
    </dgm:pt>
    <dgm:pt modelId="{9D951A64-7C2A-41B0-A06A-2AE38C838066}" type="sibTrans" cxnId="{D386209A-AEA8-40AA-9FB0-DA433CF4033E}">
      <dgm:prSet/>
      <dgm:spPr/>
      <dgm:t>
        <a:bodyPr/>
        <a:lstStyle/>
        <a:p>
          <a:endParaRPr lang="en-US"/>
        </a:p>
      </dgm:t>
    </dgm:pt>
    <dgm:pt modelId="{0751F164-FBF1-4454-8211-0865294938B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Upon entrance to a third year of sponsorship, a change of specialty is no longer permitted</a:t>
          </a:r>
        </a:p>
      </dgm:t>
    </dgm:pt>
    <dgm:pt modelId="{F03BAAC2-FE3B-43EA-BFE5-B84DF2899494}" type="parTrans" cxnId="{0B63341E-B3EC-43E2-9774-9295304184F6}">
      <dgm:prSet/>
      <dgm:spPr/>
      <dgm:t>
        <a:bodyPr/>
        <a:lstStyle/>
        <a:p>
          <a:endParaRPr lang="en-US"/>
        </a:p>
      </dgm:t>
    </dgm:pt>
    <dgm:pt modelId="{57EF8B06-DE04-452F-B8C3-78F5357204B5}" type="sibTrans" cxnId="{0B63341E-B3EC-43E2-9774-9295304184F6}">
      <dgm:prSet/>
      <dgm:spPr/>
      <dgm:t>
        <a:bodyPr/>
        <a:lstStyle/>
        <a:p>
          <a:endParaRPr lang="en-US"/>
        </a:p>
      </dgm:t>
    </dgm:pt>
    <dgm:pt modelId="{1700D2DE-B86B-489E-B60A-836FEFB49F01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Must be maintained by J-1s / J-2s during entire U.S. stay</a:t>
          </a:r>
        </a:p>
      </dgm:t>
    </dgm:pt>
    <dgm:pt modelId="{863841AD-7ACA-4164-8516-E573DDFB54E8}" type="parTrans" cxnId="{3618A474-4B7C-4916-8AAC-0D181D107D4B}">
      <dgm:prSet/>
      <dgm:spPr/>
      <dgm:t>
        <a:bodyPr/>
        <a:lstStyle/>
        <a:p>
          <a:endParaRPr lang="en-US"/>
        </a:p>
      </dgm:t>
    </dgm:pt>
    <dgm:pt modelId="{54E8727B-5C84-4858-8B82-4AE407F1EAC3}" type="sibTrans" cxnId="{3618A474-4B7C-4916-8AAC-0D181D107D4B}">
      <dgm:prSet/>
      <dgm:spPr/>
      <dgm:t>
        <a:bodyPr/>
        <a:lstStyle/>
        <a:p>
          <a:endParaRPr lang="en-US"/>
        </a:p>
      </dgm:t>
    </dgm:pt>
    <dgm:pt modelId="{71832C5D-7A3E-4BBD-93BF-224539F6EDC5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See </a:t>
          </a:r>
          <a:r>
            <a:rPr lang="en-US" sz="1400" dirty="0" smtClean="0">
              <a:hlinkClick xmlns:r="http://schemas.openxmlformats.org/officeDocument/2006/relationships" r:id="rId1"/>
            </a:rPr>
            <a:t>www.ecfmg.org/evsp/mandatory-medical-insurance.html</a:t>
          </a:r>
          <a:endParaRPr lang="en-US" sz="1400" dirty="0" smtClean="0"/>
        </a:p>
      </dgm:t>
    </dgm:pt>
    <dgm:pt modelId="{718A5920-CFC9-45B7-961E-15AD1F267601}" type="parTrans" cxnId="{F7858454-B9EE-49F4-A362-44D9E34470D4}">
      <dgm:prSet/>
      <dgm:spPr/>
      <dgm:t>
        <a:bodyPr/>
        <a:lstStyle/>
        <a:p>
          <a:endParaRPr lang="en-US"/>
        </a:p>
      </dgm:t>
    </dgm:pt>
    <dgm:pt modelId="{C7C16AF4-C11A-4EAD-9AF9-1AD5D7501350}" type="sibTrans" cxnId="{F7858454-B9EE-49F4-A362-44D9E34470D4}">
      <dgm:prSet/>
      <dgm:spPr/>
      <dgm:t>
        <a:bodyPr/>
        <a:lstStyle/>
        <a:p>
          <a:endParaRPr lang="en-US"/>
        </a:p>
      </dgm:t>
    </dgm:pt>
    <dgm:pt modelId="{58DFCDEE-75A7-40D5-BFF6-0A2D6E1DD0FE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Does not apply to early departure (i.e., resignation or termination)</a:t>
          </a:r>
          <a:endParaRPr lang="en-US" sz="1600" dirty="0"/>
        </a:p>
      </dgm:t>
    </dgm:pt>
    <dgm:pt modelId="{7CD46D2E-CD7F-4745-8D57-FE4C7657865A}" type="parTrans" cxnId="{ED75F272-2BEC-4387-8C63-CCFD5DCED670}">
      <dgm:prSet/>
      <dgm:spPr/>
      <dgm:t>
        <a:bodyPr/>
        <a:lstStyle/>
        <a:p>
          <a:endParaRPr lang="en-US"/>
        </a:p>
      </dgm:t>
    </dgm:pt>
    <dgm:pt modelId="{AB19A241-8253-41F9-B898-57CB53CC7639}" type="sibTrans" cxnId="{ED75F272-2BEC-4387-8C63-CCFD5DCED670}">
      <dgm:prSet/>
      <dgm:spPr/>
      <dgm:t>
        <a:bodyPr/>
        <a:lstStyle/>
        <a:p>
          <a:endParaRPr lang="en-US"/>
        </a:p>
      </dgm:t>
    </dgm:pt>
    <dgm:pt modelId="{04F6660D-598E-4B41-B259-2CD6392B25E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No employment / training authorization during this period</a:t>
          </a:r>
          <a:endParaRPr lang="en-US" sz="2000" dirty="0"/>
        </a:p>
      </dgm:t>
    </dgm:pt>
    <dgm:pt modelId="{B7827AAB-3DFC-42FB-9801-FBA08CD11921}" type="parTrans" cxnId="{D3618BD9-BB49-4B86-984E-5E257CD52BEC}">
      <dgm:prSet/>
      <dgm:spPr/>
      <dgm:t>
        <a:bodyPr/>
        <a:lstStyle/>
        <a:p>
          <a:endParaRPr lang="en-US"/>
        </a:p>
      </dgm:t>
    </dgm:pt>
    <dgm:pt modelId="{862BF025-8883-4933-A7B9-E9077F3CD0CD}" type="sibTrans" cxnId="{D3618BD9-BB49-4B86-984E-5E257CD52BEC}">
      <dgm:prSet/>
      <dgm:spPr/>
      <dgm:t>
        <a:bodyPr/>
        <a:lstStyle/>
        <a:p>
          <a:endParaRPr lang="en-US"/>
        </a:p>
      </dgm:t>
    </dgm:pt>
    <dgm:pt modelId="{ECFCB8E5-7E82-45D4-9E81-3DD240E43BD3}" type="pres">
      <dgm:prSet presAssocID="{ABDDF9EF-B049-4FE8-951B-5A6A41B266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4033C-CFD6-4718-9470-FA21BCDBF15C}" type="pres">
      <dgm:prSet presAssocID="{312AC652-D5EF-4841-B525-2273D1D76C77}" presName="linNode" presStyleCnt="0"/>
      <dgm:spPr/>
    </dgm:pt>
    <dgm:pt modelId="{6D3B3A6E-73AA-4FFD-9FA0-92A91EF26059}" type="pres">
      <dgm:prSet presAssocID="{312AC652-D5EF-4841-B525-2273D1D76C77}" presName="parentText" presStyleLbl="node1" presStyleIdx="0" presStyleCnt="3" custLinFactNeighborX="-81" custLinFactNeighborY="-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58A1-C0D3-465B-87BC-886BAD07FB30}" type="pres">
      <dgm:prSet presAssocID="{312AC652-D5EF-4841-B525-2273D1D76C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A35F7-1873-49E9-BFF8-CB32C83DE511}" type="pres">
      <dgm:prSet presAssocID="{F04CCEE4-E7FD-4B1A-A7DF-3D23174E44B0}" presName="sp" presStyleCnt="0"/>
      <dgm:spPr/>
    </dgm:pt>
    <dgm:pt modelId="{75038E24-4E99-4C59-9879-CDBAB1B7E92D}" type="pres">
      <dgm:prSet presAssocID="{12AA0926-B315-4947-8180-592118529BB7}" presName="linNode" presStyleCnt="0"/>
      <dgm:spPr/>
    </dgm:pt>
    <dgm:pt modelId="{EEC79495-ED6B-43E4-A6AA-FC28A8A88025}" type="pres">
      <dgm:prSet presAssocID="{12AA0926-B315-4947-8180-592118529BB7}" presName="parentText" presStyleLbl="node1" presStyleIdx="1" presStyleCnt="3" custScaleY="101862" custLinFactNeighborX="-82" custLinFactNeighborY="-25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7C04F-4620-4327-9BF7-F007C48B2280}" type="pres">
      <dgm:prSet presAssocID="{12AA0926-B315-4947-8180-592118529BB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FF2F1-3BCE-447C-AA92-F876BB77A391}" type="pres">
      <dgm:prSet presAssocID="{6BDB7228-F259-4231-BB0A-3E2573B4624F}" presName="sp" presStyleCnt="0"/>
      <dgm:spPr/>
    </dgm:pt>
    <dgm:pt modelId="{DBF88C87-F7F5-42D0-8283-7A737DDE2CAD}" type="pres">
      <dgm:prSet presAssocID="{6D617777-F8A1-4855-A60F-01DEE68B73D3}" presName="linNode" presStyleCnt="0"/>
      <dgm:spPr/>
    </dgm:pt>
    <dgm:pt modelId="{65272B25-99EA-46C0-AF3C-156AA3C8DC12}" type="pres">
      <dgm:prSet presAssocID="{6D617777-F8A1-4855-A60F-01DEE68B73D3}" presName="parentText" presStyleLbl="node1" presStyleIdx="2" presStyleCnt="3" custScaleY="110381" custLinFactNeighborX="-82" custLinFactNeighborY="-6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618A-B4D7-4B64-BEA8-93D39A181F69}" type="pres">
      <dgm:prSet presAssocID="{6D617777-F8A1-4855-A60F-01DEE68B73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91E113-3C5A-4619-B2E9-FFC8C88062A7}" type="presOf" srcId="{04F6660D-598E-4B41-B259-2CD6392B25ED}" destId="{3A14618A-B4D7-4B64-BEA8-93D39A181F69}" srcOrd="0" destOrd="1" presId="urn:microsoft.com/office/officeart/2005/8/layout/vList5"/>
    <dgm:cxn modelId="{18036858-046D-4636-B184-2DF66A752599}" type="presOf" srcId="{71832C5D-7A3E-4BBD-93BF-224539F6EDC5}" destId="{B1C7C04F-4620-4327-9BF7-F007C48B2280}" srcOrd="0" destOrd="2" presId="urn:microsoft.com/office/officeart/2005/8/layout/vList5"/>
    <dgm:cxn modelId="{D627D735-8AA7-4213-942D-637FA919FA97}" srcId="{ABDDF9EF-B049-4FE8-951B-5A6A41B266BC}" destId="{312AC652-D5EF-4841-B525-2273D1D76C77}" srcOrd="0" destOrd="0" parTransId="{1CFAE0AD-CACE-4732-8C11-AFE276941EA0}" sibTransId="{F04CCEE4-E7FD-4B1A-A7DF-3D23174E44B0}"/>
    <dgm:cxn modelId="{4C069B7B-1311-48BA-9C55-BC72387C14F6}" type="presOf" srcId="{ABDDF9EF-B049-4FE8-951B-5A6A41B266BC}" destId="{ECFCB8E5-7E82-45D4-9E81-3DD240E43BD3}" srcOrd="0" destOrd="0" presId="urn:microsoft.com/office/officeart/2005/8/layout/vList5"/>
    <dgm:cxn modelId="{46878270-D7AB-444B-B75C-5FF33C6D1C3B}" srcId="{312AC652-D5EF-4841-B525-2273D1D76C77}" destId="{2A5EAA1B-F54D-43B7-BE37-D73067E866FE}" srcOrd="0" destOrd="0" parTransId="{3F6A12E8-6E37-407D-8458-50DC0CF4491F}" sibTransId="{4323F25D-AAA6-4699-B905-7F64FF6B9266}"/>
    <dgm:cxn modelId="{ED75F272-2BEC-4387-8C63-CCFD5DCED670}" srcId="{6D617777-F8A1-4855-A60F-01DEE68B73D3}" destId="{58DFCDEE-75A7-40D5-BFF6-0A2D6E1DD0FE}" srcOrd="2" destOrd="0" parTransId="{7CD46D2E-CD7F-4745-8D57-FE4C7657865A}" sibTransId="{AB19A241-8253-41F9-B898-57CB53CC7639}"/>
    <dgm:cxn modelId="{5963E0AA-95D3-4B19-8A37-95B039ED15A6}" srcId="{12AA0926-B315-4947-8180-592118529BB7}" destId="{E1ED3694-788A-4B17-967B-D2A6ADD8D565}" srcOrd="0" destOrd="0" parTransId="{73918112-83E7-4B7F-ACD6-B509A45C77D4}" sibTransId="{43532E02-2590-409C-83AF-AD011D2DC331}"/>
    <dgm:cxn modelId="{5C3347FC-FAAA-474E-8AB2-FFBB46FFAEED}" type="presOf" srcId="{E1ED3694-788A-4B17-967B-D2A6ADD8D565}" destId="{B1C7C04F-4620-4327-9BF7-F007C48B2280}" srcOrd="0" destOrd="0" presId="urn:microsoft.com/office/officeart/2005/8/layout/vList5"/>
    <dgm:cxn modelId="{F7858454-B9EE-49F4-A362-44D9E34470D4}" srcId="{12AA0926-B315-4947-8180-592118529BB7}" destId="{71832C5D-7A3E-4BBD-93BF-224539F6EDC5}" srcOrd="2" destOrd="0" parTransId="{718A5920-CFC9-45B7-961E-15AD1F267601}" sibTransId="{C7C16AF4-C11A-4EAD-9AF9-1AD5D7501350}"/>
    <dgm:cxn modelId="{3618A474-4B7C-4916-8AAC-0D181D107D4B}" srcId="{12AA0926-B315-4947-8180-592118529BB7}" destId="{1700D2DE-B86B-489E-B60A-836FEFB49F01}" srcOrd="1" destOrd="0" parTransId="{863841AD-7ACA-4164-8516-E573DDFB54E8}" sibTransId="{54E8727B-5C84-4858-8B82-4AE407F1EAC3}"/>
    <dgm:cxn modelId="{CA161AD9-B882-46F8-AC49-92B3506EAB60}" type="presOf" srcId="{12AA0926-B315-4947-8180-592118529BB7}" destId="{EEC79495-ED6B-43E4-A6AA-FC28A8A88025}" srcOrd="0" destOrd="0" presId="urn:microsoft.com/office/officeart/2005/8/layout/vList5"/>
    <dgm:cxn modelId="{D386209A-AEA8-40AA-9FB0-DA433CF4033E}" srcId="{6D617777-F8A1-4855-A60F-01DEE68B73D3}" destId="{D3EC2C7B-917E-4A9B-84D5-F52B1881B17C}" srcOrd="0" destOrd="0" parTransId="{AEAAD836-1E20-4CA7-8F2F-D3DEAB686AD5}" sibTransId="{9D951A64-7C2A-41B0-A06A-2AE38C838066}"/>
    <dgm:cxn modelId="{D3618BD9-BB49-4B86-984E-5E257CD52BEC}" srcId="{6D617777-F8A1-4855-A60F-01DEE68B73D3}" destId="{04F6660D-598E-4B41-B259-2CD6392B25ED}" srcOrd="1" destOrd="0" parTransId="{B7827AAB-3DFC-42FB-9801-FBA08CD11921}" sibTransId="{862BF025-8883-4933-A7B9-E9077F3CD0CD}"/>
    <dgm:cxn modelId="{0B63341E-B3EC-43E2-9774-9295304184F6}" srcId="{312AC652-D5EF-4841-B525-2273D1D76C77}" destId="{0751F164-FBF1-4454-8211-0865294938B6}" srcOrd="1" destOrd="0" parTransId="{F03BAAC2-FE3B-43EA-BFE5-B84DF2899494}" sibTransId="{57EF8B06-DE04-452F-B8C3-78F5357204B5}"/>
    <dgm:cxn modelId="{5ACC1E49-49C4-4BED-ACB1-AB3C0CBEA372}" type="presOf" srcId="{58DFCDEE-75A7-40D5-BFF6-0A2D6E1DD0FE}" destId="{3A14618A-B4D7-4B64-BEA8-93D39A181F69}" srcOrd="0" destOrd="2" presId="urn:microsoft.com/office/officeart/2005/8/layout/vList5"/>
    <dgm:cxn modelId="{3703F1F8-FAF6-4474-A08A-3513ABB88ACF}" type="presOf" srcId="{0751F164-FBF1-4454-8211-0865294938B6}" destId="{FACC58A1-C0D3-465B-87BC-886BAD07FB30}" srcOrd="0" destOrd="1" presId="urn:microsoft.com/office/officeart/2005/8/layout/vList5"/>
    <dgm:cxn modelId="{86D2B5BE-0B9B-4ECA-ACEF-520DCB2397FF}" type="presOf" srcId="{1700D2DE-B86B-489E-B60A-836FEFB49F01}" destId="{B1C7C04F-4620-4327-9BF7-F007C48B2280}" srcOrd="0" destOrd="1" presId="urn:microsoft.com/office/officeart/2005/8/layout/vList5"/>
    <dgm:cxn modelId="{82CB4EEF-C272-4F58-9139-8F6499989E5F}" srcId="{ABDDF9EF-B049-4FE8-951B-5A6A41B266BC}" destId="{6D617777-F8A1-4855-A60F-01DEE68B73D3}" srcOrd="2" destOrd="0" parTransId="{347ACB5A-A2C8-470A-92D0-294523E68041}" sibTransId="{CCC9DAD7-AC34-4F07-9834-92C219D1BCD3}"/>
    <dgm:cxn modelId="{198D3E2D-07FB-40B8-A36C-33A1E3DF7182}" type="presOf" srcId="{2A5EAA1B-F54D-43B7-BE37-D73067E866FE}" destId="{FACC58A1-C0D3-465B-87BC-886BAD07FB30}" srcOrd="0" destOrd="0" presId="urn:microsoft.com/office/officeart/2005/8/layout/vList5"/>
    <dgm:cxn modelId="{F06A3D3F-732A-4CB2-9AF7-C9BD6C4FF1B3}" srcId="{ABDDF9EF-B049-4FE8-951B-5A6A41B266BC}" destId="{12AA0926-B315-4947-8180-592118529BB7}" srcOrd="1" destOrd="0" parTransId="{F0A71E78-07E9-438E-8F15-0ED7DBCD27C7}" sibTransId="{6BDB7228-F259-4231-BB0A-3E2573B4624F}"/>
    <dgm:cxn modelId="{19A2BE61-20C7-41BD-875A-DDB04DFE864A}" type="presOf" srcId="{D3EC2C7B-917E-4A9B-84D5-F52B1881B17C}" destId="{3A14618A-B4D7-4B64-BEA8-93D39A181F69}" srcOrd="0" destOrd="0" presId="urn:microsoft.com/office/officeart/2005/8/layout/vList5"/>
    <dgm:cxn modelId="{A8B34F5C-E940-4C1C-833F-DB176799BE67}" type="presOf" srcId="{312AC652-D5EF-4841-B525-2273D1D76C77}" destId="{6D3B3A6E-73AA-4FFD-9FA0-92A91EF26059}" srcOrd="0" destOrd="0" presId="urn:microsoft.com/office/officeart/2005/8/layout/vList5"/>
    <dgm:cxn modelId="{A8D83038-7733-4949-8A2F-B6B14BF9141B}" type="presOf" srcId="{6D617777-F8A1-4855-A60F-01DEE68B73D3}" destId="{65272B25-99EA-46C0-AF3C-156AA3C8DC12}" srcOrd="0" destOrd="0" presId="urn:microsoft.com/office/officeart/2005/8/layout/vList5"/>
    <dgm:cxn modelId="{957E1F57-3D25-4467-822D-400ECCEE0B35}" type="presParOf" srcId="{ECFCB8E5-7E82-45D4-9E81-3DD240E43BD3}" destId="{5F74033C-CFD6-4718-9470-FA21BCDBF15C}" srcOrd="0" destOrd="0" presId="urn:microsoft.com/office/officeart/2005/8/layout/vList5"/>
    <dgm:cxn modelId="{AC063E82-5320-4143-9FA6-8FCFF192A5B1}" type="presParOf" srcId="{5F74033C-CFD6-4718-9470-FA21BCDBF15C}" destId="{6D3B3A6E-73AA-4FFD-9FA0-92A91EF26059}" srcOrd="0" destOrd="0" presId="urn:microsoft.com/office/officeart/2005/8/layout/vList5"/>
    <dgm:cxn modelId="{FEC14670-618C-4FB5-8BBD-95A9859D1778}" type="presParOf" srcId="{5F74033C-CFD6-4718-9470-FA21BCDBF15C}" destId="{FACC58A1-C0D3-465B-87BC-886BAD07FB30}" srcOrd="1" destOrd="0" presId="urn:microsoft.com/office/officeart/2005/8/layout/vList5"/>
    <dgm:cxn modelId="{3E966324-BB68-4006-8853-7B404CF707A6}" type="presParOf" srcId="{ECFCB8E5-7E82-45D4-9E81-3DD240E43BD3}" destId="{B14A35F7-1873-49E9-BFF8-CB32C83DE511}" srcOrd="1" destOrd="0" presId="urn:microsoft.com/office/officeart/2005/8/layout/vList5"/>
    <dgm:cxn modelId="{1734C0F0-BEDF-411E-A3AD-69E8238A5E9F}" type="presParOf" srcId="{ECFCB8E5-7E82-45D4-9E81-3DD240E43BD3}" destId="{75038E24-4E99-4C59-9879-CDBAB1B7E92D}" srcOrd="2" destOrd="0" presId="urn:microsoft.com/office/officeart/2005/8/layout/vList5"/>
    <dgm:cxn modelId="{7E7B72AF-48CD-4411-A2A6-BA81A699098C}" type="presParOf" srcId="{75038E24-4E99-4C59-9879-CDBAB1B7E92D}" destId="{EEC79495-ED6B-43E4-A6AA-FC28A8A88025}" srcOrd="0" destOrd="0" presId="urn:microsoft.com/office/officeart/2005/8/layout/vList5"/>
    <dgm:cxn modelId="{ECCB03BF-5102-489B-B2B1-706A2E773C98}" type="presParOf" srcId="{75038E24-4E99-4C59-9879-CDBAB1B7E92D}" destId="{B1C7C04F-4620-4327-9BF7-F007C48B2280}" srcOrd="1" destOrd="0" presId="urn:microsoft.com/office/officeart/2005/8/layout/vList5"/>
    <dgm:cxn modelId="{6B5BC7F2-DD98-489D-A2D8-A45779A9E5FC}" type="presParOf" srcId="{ECFCB8E5-7E82-45D4-9E81-3DD240E43BD3}" destId="{744FF2F1-3BCE-447C-AA92-F876BB77A391}" srcOrd="3" destOrd="0" presId="urn:microsoft.com/office/officeart/2005/8/layout/vList5"/>
    <dgm:cxn modelId="{6F95B99F-7984-4704-9BDA-1F9FCB489C63}" type="presParOf" srcId="{ECFCB8E5-7E82-45D4-9E81-3DD240E43BD3}" destId="{DBF88C87-F7F5-42D0-8283-7A737DDE2CAD}" srcOrd="4" destOrd="0" presId="urn:microsoft.com/office/officeart/2005/8/layout/vList5"/>
    <dgm:cxn modelId="{946DBA95-4BE7-4F09-A266-4983F49A4905}" type="presParOf" srcId="{DBF88C87-F7F5-42D0-8283-7A737DDE2CAD}" destId="{65272B25-99EA-46C0-AF3C-156AA3C8DC12}" srcOrd="0" destOrd="0" presId="urn:microsoft.com/office/officeart/2005/8/layout/vList5"/>
    <dgm:cxn modelId="{60B88C0D-6A04-4D50-885A-522C4161E1FE}" type="presParOf" srcId="{DBF88C87-F7F5-42D0-8283-7A737DDE2CAD}" destId="{3A14618A-B4D7-4B64-BEA8-93D39A181F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60898-01E2-4FB5-AFE6-7934D2613C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865B8-824A-4D34-BC0A-4F3FF78AB76F}">
      <dgm:prSet phldrT="[Text]" custT="1"/>
      <dgm:spPr>
        <a:solidFill>
          <a:srgbClr val="002060"/>
        </a:solidFill>
      </dgm:spPr>
      <dgm:t>
        <a:bodyPr/>
        <a:lstStyle/>
        <a:p>
          <a:pPr marL="341313" indent="-341313"/>
          <a:r>
            <a:rPr lang="en-US" sz="2400" b="1" dirty="0" smtClean="0"/>
            <a:t>Notification of new J-1 arrivals  and any visa delays or denials</a:t>
          </a:r>
          <a:endParaRPr lang="en-US" sz="2400" b="1" dirty="0"/>
        </a:p>
      </dgm:t>
    </dgm:pt>
    <dgm:pt modelId="{A6303224-8598-4F34-B7E4-25F0E943F4D8}" type="parTrans" cxnId="{9E3ABA1B-FD88-4DA0-AC52-B7C143FD67B9}">
      <dgm:prSet/>
      <dgm:spPr/>
      <dgm:t>
        <a:bodyPr/>
        <a:lstStyle/>
        <a:p>
          <a:endParaRPr lang="en-US"/>
        </a:p>
      </dgm:t>
    </dgm:pt>
    <dgm:pt modelId="{A75C4410-DC2D-4C69-82B0-6E70D1EF502E}" type="sibTrans" cxnId="{9E3ABA1B-FD88-4DA0-AC52-B7C143FD67B9}">
      <dgm:prSet/>
      <dgm:spPr/>
      <dgm:t>
        <a:bodyPr/>
        <a:lstStyle/>
        <a:p>
          <a:endParaRPr lang="en-US"/>
        </a:p>
      </dgm:t>
    </dgm:pt>
    <dgm:pt modelId="{A650DB3B-C1E5-4257-8F57-22383DF0B821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/>
            <a:t>Any proposed change to the pre-approved training</a:t>
          </a:r>
        </a:p>
      </dgm:t>
    </dgm:pt>
    <dgm:pt modelId="{7ACA9A40-F46B-4EBB-A851-12913197D9F5}" type="parTrans" cxnId="{A4817952-0F5E-4481-A66C-AD687D6CC6C4}">
      <dgm:prSet/>
      <dgm:spPr/>
      <dgm:t>
        <a:bodyPr/>
        <a:lstStyle/>
        <a:p>
          <a:endParaRPr lang="en-US"/>
        </a:p>
      </dgm:t>
    </dgm:pt>
    <dgm:pt modelId="{92737777-04E7-4D43-9768-4DBA7D25ACB8}" type="sibTrans" cxnId="{A4817952-0F5E-4481-A66C-AD687D6CC6C4}">
      <dgm:prSet/>
      <dgm:spPr/>
      <dgm:t>
        <a:bodyPr/>
        <a:lstStyle/>
        <a:p>
          <a:endParaRPr lang="en-US"/>
        </a:p>
      </dgm:t>
    </dgm:pt>
    <dgm:pt modelId="{BE52407C-ABD9-4B6F-B6C8-BBAEA074CA00}">
      <dgm:prSet custT="1"/>
      <dgm:spPr/>
      <dgm:t>
        <a:bodyPr/>
        <a:lstStyle/>
        <a:p>
          <a:endParaRPr lang="en-US" sz="1800" dirty="0" smtClean="0"/>
        </a:p>
      </dgm:t>
    </dgm:pt>
    <dgm:pt modelId="{9603FD60-C2D7-440A-8C06-A1DA2ED74F33}" type="parTrans" cxnId="{7C025470-FA75-40FD-93C2-328386C36EC6}">
      <dgm:prSet/>
      <dgm:spPr/>
      <dgm:t>
        <a:bodyPr/>
        <a:lstStyle/>
        <a:p>
          <a:endParaRPr lang="en-US"/>
        </a:p>
      </dgm:t>
    </dgm:pt>
    <dgm:pt modelId="{1FBE0189-E535-45BE-8F59-5991EBE237B6}" type="sibTrans" cxnId="{7C025470-FA75-40FD-93C2-328386C36EC6}">
      <dgm:prSet/>
      <dgm:spPr/>
      <dgm:t>
        <a:bodyPr/>
        <a:lstStyle/>
        <a:p>
          <a:endParaRPr lang="en-US"/>
        </a:p>
      </dgm:t>
    </dgm:pt>
    <dgm:pt modelId="{DF60D554-4985-4A78-B4E3-9E636E31F9B7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>
              <a:sym typeface="Symbol"/>
            </a:rPr>
            <a:t>Proposed contract a</a:t>
          </a:r>
          <a:r>
            <a:rPr lang="en-US" sz="2400" b="1" dirty="0" smtClean="0"/>
            <a:t>mendments (start date, training level, etc.)</a:t>
          </a:r>
          <a:endParaRPr lang="en-US" sz="2400" b="1" dirty="0"/>
        </a:p>
      </dgm:t>
    </dgm:pt>
    <dgm:pt modelId="{AD4AFED7-6700-4CF1-9930-58F35C27B2A4}" type="parTrans" cxnId="{4567686E-7B03-4E3F-AD23-7E83A3FB2A03}">
      <dgm:prSet/>
      <dgm:spPr/>
      <dgm:t>
        <a:bodyPr/>
        <a:lstStyle/>
        <a:p>
          <a:endParaRPr lang="en-US"/>
        </a:p>
      </dgm:t>
    </dgm:pt>
    <dgm:pt modelId="{33928AC6-22DB-4714-AB72-8DB5A6DD0F21}" type="sibTrans" cxnId="{4567686E-7B03-4E3F-AD23-7E83A3FB2A03}">
      <dgm:prSet/>
      <dgm:spPr/>
      <dgm:t>
        <a:bodyPr/>
        <a:lstStyle/>
        <a:p>
          <a:endParaRPr lang="en-US"/>
        </a:p>
      </dgm:t>
    </dgm:pt>
    <dgm:pt modelId="{FDC3C1EF-0326-4424-ACEA-7BD183371542}">
      <dgm:prSet custT="1"/>
      <dgm:spPr/>
      <dgm:t>
        <a:bodyPr/>
        <a:lstStyle/>
        <a:p>
          <a:endParaRPr lang="en-US" sz="1800" dirty="0"/>
        </a:p>
      </dgm:t>
    </dgm:pt>
    <dgm:pt modelId="{ECFA73CE-2EC0-495D-88A9-E36ABFAC6B45}" type="parTrans" cxnId="{8016713B-7D66-4CCF-8CCF-94567CED8ECB}">
      <dgm:prSet/>
      <dgm:spPr/>
      <dgm:t>
        <a:bodyPr/>
        <a:lstStyle/>
        <a:p>
          <a:endParaRPr lang="en-US"/>
        </a:p>
      </dgm:t>
    </dgm:pt>
    <dgm:pt modelId="{215D4EBB-AC71-4F10-B00D-05EDBC7CD3CB}" type="sibTrans" cxnId="{8016713B-7D66-4CCF-8CCF-94567CED8ECB}">
      <dgm:prSet/>
      <dgm:spPr/>
      <dgm:t>
        <a:bodyPr/>
        <a:lstStyle/>
        <a:p>
          <a:endParaRPr lang="en-US"/>
        </a:p>
      </dgm:t>
    </dgm:pt>
    <dgm:pt modelId="{DDC16021-C422-4646-B9E0-5A08D45699DA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>
              <a:sym typeface="Symbol"/>
            </a:rPr>
            <a:t>Serious incidents or allegations</a:t>
          </a:r>
          <a:endParaRPr lang="en-US" sz="2400" b="1" dirty="0"/>
        </a:p>
      </dgm:t>
    </dgm:pt>
    <dgm:pt modelId="{C61C0025-2405-4B67-A977-26282FA6D5EC}" type="parTrans" cxnId="{A96BCEF8-8D00-40CE-B1A7-0A56E47926ED}">
      <dgm:prSet/>
      <dgm:spPr/>
      <dgm:t>
        <a:bodyPr/>
        <a:lstStyle/>
        <a:p>
          <a:endParaRPr lang="en-US"/>
        </a:p>
      </dgm:t>
    </dgm:pt>
    <dgm:pt modelId="{B94C3AA3-76D6-42DA-B494-1A38515EE32C}" type="sibTrans" cxnId="{A96BCEF8-8D00-40CE-B1A7-0A56E47926ED}">
      <dgm:prSet/>
      <dgm:spPr/>
      <dgm:t>
        <a:bodyPr/>
        <a:lstStyle/>
        <a:p>
          <a:endParaRPr lang="en-US"/>
        </a:p>
      </dgm:t>
    </dgm:pt>
    <dgm:pt modelId="{BF9C0663-229B-4480-AE5D-612BE1579F8D}" type="pres">
      <dgm:prSet presAssocID="{C0260898-01E2-4FB5-AFE6-7934D2613C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1EBE6-5ADE-404B-8DD2-CFBCFFC9D559}" type="pres">
      <dgm:prSet presAssocID="{C5D865B8-824A-4D34-BC0A-4F3FF78AB76F}" presName="parentText" presStyleLbl="node1" presStyleIdx="0" presStyleCnt="4" custScaleY="45793" custLinFactY="-83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69D3F-87F1-4AF8-A750-2E8511BC9B1E}" type="pres">
      <dgm:prSet presAssocID="{A75C4410-DC2D-4C69-82B0-6E70D1EF502E}" presName="spacer" presStyleCnt="0"/>
      <dgm:spPr/>
    </dgm:pt>
    <dgm:pt modelId="{BCBFFFEC-B9FB-4715-A1BB-E89CFE239983}" type="pres">
      <dgm:prSet presAssocID="{A650DB3B-C1E5-4257-8F57-22383DF0B821}" presName="parentText" presStyleLbl="node1" presStyleIdx="1" presStyleCnt="4" custScaleY="45793" custLinFactNeighborY="-4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E197A-1669-4E0E-A233-FF963208B000}" type="pres">
      <dgm:prSet presAssocID="{A650DB3B-C1E5-4257-8F57-22383DF0B821}" presName="childText" presStyleLbl="revTx" presStyleIdx="0" presStyleCnt="2" custLinFactNeighborY="5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E89B2-330A-4A94-B96B-6B1769BE0298}" type="pres">
      <dgm:prSet presAssocID="{DF60D554-4985-4A78-B4E3-9E636E31F9B7}" presName="parentText" presStyleLbl="node1" presStyleIdx="2" presStyleCnt="4" custScaleY="45793" custLinFactNeighborY="92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D48E1-E3C7-4577-813F-FDC38E8C7575}" type="pres">
      <dgm:prSet presAssocID="{DF60D554-4985-4A78-B4E3-9E636E31F9B7}" presName="childText" presStyleLbl="revTx" presStyleIdx="1" presStyleCnt="2" custLinFactNeighborY="20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C60C7-1CBE-4CC0-A927-0738FB3DC5E8}" type="pres">
      <dgm:prSet presAssocID="{DDC16021-C422-4646-B9E0-5A08D45699DA}" presName="parentText" presStyleLbl="node1" presStyleIdx="3" presStyleCnt="4" custScaleY="45793" custLinFactNeighborY="-81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A0EA9-64AB-4566-9C9D-358A5D539B29}" type="presOf" srcId="{DF60D554-4985-4A78-B4E3-9E636E31F9B7}" destId="{B6CE89B2-330A-4A94-B96B-6B1769BE0298}" srcOrd="0" destOrd="0" presId="urn:microsoft.com/office/officeart/2005/8/layout/vList2"/>
    <dgm:cxn modelId="{2BFBF769-E0AE-4884-BC20-12874769EB5D}" type="presOf" srcId="{DDC16021-C422-4646-B9E0-5A08D45699DA}" destId="{8F3C60C7-1CBE-4CC0-A927-0738FB3DC5E8}" srcOrd="0" destOrd="0" presId="urn:microsoft.com/office/officeart/2005/8/layout/vList2"/>
    <dgm:cxn modelId="{FA31695E-BC08-4F0C-B407-A5828208178F}" type="presOf" srcId="{FDC3C1EF-0326-4424-ACEA-7BD183371542}" destId="{EACD48E1-E3C7-4577-813F-FDC38E8C7575}" srcOrd="0" destOrd="0" presId="urn:microsoft.com/office/officeart/2005/8/layout/vList2"/>
    <dgm:cxn modelId="{8016713B-7D66-4CCF-8CCF-94567CED8ECB}" srcId="{DF60D554-4985-4A78-B4E3-9E636E31F9B7}" destId="{FDC3C1EF-0326-4424-ACEA-7BD183371542}" srcOrd="0" destOrd="0" parTransId="{ECFA73CE-2EC0-495D-88A9-E36ABFAC6B45}" sibTransId="{215D4EBB-AC71-4F10-B00D-05EDBC7CD3CB}"/>
    <dgm:cxn modelId="{010058F3-B193-4FA1-BD45-4EB18ED5ED68}" type="presOf" srcId="{C0260898-01E2-4FB5-AFE6-7934D2613C1B}" destId="{BF9C0663-229B-4480-AE5D-612BE1579F8D}" srcOrd="0" destOrd="0" presId="urn:microsoft.com/office/officeart/2005/8/layout/vList2"/>
    <dgm:cxn modelId="{9C64B772-C5A4-493E-8D32-C76ADF27C692}" type="presOf" srcId="{C5D865B8-824A-4D34-BC0A-4F3FF78AB76F}" destId="{A3E1EBE6-5ADE-404B-8DD2-CFBCFFC9D559}" srcOrd="0" destOrd="0" presId="urn:microsoft.com/office/officeart/2005/8/layout/vList2"/>
    <dgm:cxn modelId="{4567686E-7B03-4E3F-AD23-7E83A3FB2A03}" srcId="{C0260898-01E2-4FB5-AFE6-7934D2613C1B}" destId="{DF60D554-4985-4A78-B4E3-9E636E31F9B7}" srcOrd="2" destOrd="0" parTransId="{AD4AFED7-6700-4CF1-9930-58F35C27B2A4}" sibTransId="{33928AC6-22DB-4714-AB72-8DB5A6DD0F21}"/>
    <dgm:cxn modelId="{99A95486-5B1B-4ADB-96A9-51BA7086A7EF}" type="presOf" srcId="{BE52407C-ABD9-4B6F-B6C8-BBAEA074CA00}" destId="{DE3E197A-1669-4E0E-A233-FF963208B000}" srcOrd="0" destOrd="0" presId="urn:microsoft.com/office/officeart/2005/8/layout/vList2"/>
    <dgm:cxn modelId="{27CCA238-4F7E-4F00-AC88-D4CB53FAE9E6}" type="presOf" srcId="{A650DB3B-C1E5-4257-8F57-22383DF0B821}" destId="{BCBFFFEC-B9FB-4715-A1BB-E89CFE239983}" srcOrd="0" destOrd="0" presId="urn:microsoft.com/office/officeart/2005/8/layout/vList2"/>
    <dgm:cxn modelId="{A96BCEF8-8D00-40CE-B1A7-0A56E47926ED}" srcId="{C0260898-01E2-4FB5-AFE6-7934D2613C1B}" destId="{DDC16021-C422-4646-B9E0-5A08D45699DA}" srcOrd="3" destOrd="0" parTransId="{C61C0025-2405-4B67-A977-26282FA6D5EC}" sibTransId="{B94C3AA3-76D6-42DA-B494-1A38515EE32C}"/>
    <dgm:cxn modelId="{A4817952-0F5E-4481-A66C-AD687D6CC6C4}" srcId="{C0260898-01E2-4FB5-AFE6-7934D2613C1B}" destId="{A650DB3B-C1E5-4257-8F57-22383DF0B821}" srcOrd="1" destOrd="0" parTransId="{7ACA9A40-F46B-4EBB-A851-12913197D9F5}" sibTransId="{92737777-04E7-4D43-9768-4DBA7D25ACB8}"/>
    <dgm:cxn modelId="{7C025470-FA75-40FD-93C2-328386C36EC6}" srcId="{A650DB3B-C1E5-4257-8F57-22383DF0B821}" destId="{BE52407C-ABD9-4B6F-B6C8-BBAEA074CA00}" srcOrd="0" destOrd="0" parTransId="{9603FD60-C2D7-440A-8C06-A1DA2ED74F33}" sibTransId="{1FBE0189-E535-45BE-8F59-5991EBE237B6}"/>
    <dgm:cxn modelId="{9E3ABA1B-FD88-4DA0-AC52-B7C143FD67B9}" srcId="{C0260898-01E2-4FB5-AFE6-7934D2613C1B}" destId="{C5D865B8-824A-4D34-BC0A-4F3FF78AB76F}" srcOrd="0" destOrd="0" parTransId="{A6303224-8598-4F34-B7E4-25F0E943F4D8}" sibTransId="{A75C4410-DC2D-4C69-82B0-6E70D1EF502E}"/>
    <dgm:cxn modelId="{CB74793B-3B77-4EE5-91CA-5B45DF3F7EF2}" type="presParOf" srcId="{BF9C0663-229B-4480-AE5D-612BE1579F8D}" destId="{A3E1EBE6-5ADE-404B-8DD2-CFBCFFC9D559}" srcOrd="0" destOrd="0" presId="urn:microsoft.com/office/officeart/2005/8/layout/vList2"/>
    <dgm:cxn modelId="{B3ED3A2C-07AC-49B0-B0FC-EFC1311BB0E2}" type="presParOf" srcId="{BF9C0663-229B-4480-AE5D-612BE1579F8D}" destId="{A4F69D3F-87F1-4AF8-A750-2E8511BC9B1E}" srcOrd="1" destOrd="0" presId="urn:microsoft.com/office/officeart/2005/8/layout/vList2"/>
    <dgm:cxn modelId="{5428A197-4ED4-4014-942C-75E8250E530D}" type="presParOf" srcId="{BF9C0663-229B-4480-AE5D-612BE1579F8D}" destId="{BCBFFFEC-B9FB-4715-A1BB-E89CFE239983}" srcOrd="2" destOrd="0" presId="urn:microsoft.com/office/officeart/2005/8/layout/vList2"/>
    <dgm:cxn modelId="{68E897FF-D6C3-4F09-B2EC-F211CCD1C03B}" type="presParOf" srcId="{BF9C0663-229B-4480-AE5D-612BE1579F8D}" destId="{DE3E197A-1669-4E0E-A233-FF963208B000}" srcOrd="3" destOrd="0" presId="urn:microsoft.com/office/officeart/2005/8/layout/vList2"/>
    <dgm:cxn modelId="{6281D106-80C0-4DA3-A041-2F846885216C}" type="presParOf" srcId="{BF9C0663-229B-4480-AE5D-612BE1579F8D}" destId="{B6CE89B2-330A-4A94-B96B-6B1769BE0298}" srcOrd="4" destOrd="0" presId="urn:microsoft.com/office/officeart/2005/8/layout/vList2"/>
    <dgm:cxn modelId="{07825CD1-8307-410F-B086-28743D9927C6}" type="presParOf" srcId="{BF9C0663-229B-4480-AE5D-612BE1579F8D}" destId="{EACD48E1-E3C7-4577-813F-FDC38E8C7575}" srcOrd="5" destOrd="0" presId="urn:microsoft.com/office/officeart/2005/8/layout/vList2"/>
    <dgm:cxn modelId="{35F42D61-1DEB-4B34-95CC-EF7536A3DE5C}" type="presParOf" srcId="{BF9C0663-229B-4480-AE5D-612BE1579F8D}" destId="{8F3C60C7-1CBE-4CC0-A927-0738FB3DC5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C724-8F98-4241-87BF-9A5E23630B39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CF44-35A2-411E-8D6D-3808338A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160E-1A80-4FB6-83B0-CB063D09F6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CF90-D8FC-3C4A-BEC5-E3ADC1D2B2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1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CF90-D8FC-3C4A-BEC5-E3ADC1D2B2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1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CF90-D8FC-3C4A-BEC5-E3ADC1D2B2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160E-1A80-4FB6-83B0-CB063D09F6F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1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160E-1A80-4FB6-83B0-CB063D09F6F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CF90-D8FC-3C4A-BEC5-E3ADC1D2B2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1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160E-1A80-4FB6-83B0-CB063D09F6F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1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EBDE-FDCD-498C-9F70-E320E14EE41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3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73913" y="2"/>
            <a:ext cx="2984088" cy="452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73913" y="8685457"/>
            <a:ext cx="2984088" cy="458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245" tIns="44448" rIns="95245" bIns="44448" anchor="b"/>
          <a:lstStyle/>
          <a:p>
            <a:pPr algn="r" defTabSz="947686">
              <a:spcBef>
                <a:spcPct val="20000"/>
              </a:spcBef>
              <a:buFontTx/>
              <a:buChar char="•"/>
            </a:pPr>
            <a:r>
              <a:rPr lang="en-US" sz="1200" dirty="0">
                <a:latin typeface="Tahoma" pitchFamily="34" charset="0"/>
              </a:rPr>
              <a:t>1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5457"/>
            <a:ext cx="2968198" cy="458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2"/>
            <a:ext cx="2968198" cy="452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7963" y="538163"/>
            <a:ext cx="6442075" cy="3629025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9358" y="4343519"/>
            <a:ext cx="5043395" cy="4109502"/>
          </a:xfrm>
          <a:noFill/>
          <a:ln w="9525"/>
        </p:spPr>
        <p:txBody>
          <a:bodyPr/>
          <a:lstStyle/>
          <a:p>
            <a:pPr>
              <a:spcBef>
                <a:spcPct val="3000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5357-4242-47CD-9071-A1BC1E4767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EBDE-FDCD-498C-9F70-E320E14EE4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2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EBDE-FDCD-498C-9F70-E320E14EE4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5357-4242-47CD-9071-A1BC1E4767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5357-4242-47CD-9071-A1BC1E4767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7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EBDE-FDCD-498C-9F70-E320E14EE4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1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EBDE-FDCD-498C-9F70-E320E14EE4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3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130426"/>
            <a:ext cx="1035240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3886200"/>
            <a:ext cx="852551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762000"/>
            <a:ext cx="1096137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1752600"/>
            <a:ext cx="10961370" cy="4373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838200"/>
            <a:ext cx="2740343" cy="528796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838200"/>
            <a:ext cx="8018039" cy="5287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0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3" y="2130425"/>
            <a:ext cx="10353675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213" y="3886200"/>
            <a:ext cx="852487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DFD-631C-4913-980C-6A78A1A5D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838200"/>
            <a:ext cx="1096137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057400"/>
            <a:ext cx="10961370" cy="4068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4406901"/>
            <a:ext cx="103524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2906713"/>
            <a:ext cx="103524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838200"/>
            <a:ext cx="1096137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828800"/>
            <a:ext cx="5379191" cy="42973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1828800"/>
            <a:ext cx="5379191" cy="42973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838200"/>
            <a:ext cx="1096137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676400"/>
            <a:ext cx="538130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362201"/>
            <a:ext cx="5381306" cy="3763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1676400"/>
            <a:ext cx="53834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362201"/>
            <a:ext cx="5383420" cy="3763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7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838200"/>
            <a:ext cx="1096137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838200"/>
            <a:ext cx="40069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838200"/>
            <a:ext cx="6808567" cy="52879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81200"/>
            <a:ext cx="4006906" cy="414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4800600"/>
            <a:ext cx="73075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914399"/>
            <a:ext cx="7307580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5367338"/>
            <a:ext cx="73075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"/>
            <a:ext cx="12179555" cy="6857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0" y="6356351"/>
            <a:ext cx="284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E1B2-553C-47BF-8FDF-861491A0C2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4"/>
          <p:cNvSpPr txBox="1"/>
          <p:nvPr userDrawn="1"/>
        </p:nvSpPr>
        <p:spPr>
          <a:xfrm>
            <a:off x="5175250" y="6496970"/>
            <a:ext cx="68580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975"/>
              </a:lnSpc>
            </a:pPr>
            <a:r>
              <a:rPr sz="1200" spc="-5" dirty="0">
                <a:latin typeface="Calibri"/>
                <a:cs typeface="Calibri"/>
              </a:rPr>
              <a:t>Copyright © </a:t>
            </a:r>
            <a:r>
              <a:rPr sz="1200" spc="-5" dirty="0" smtClean="0">
                <a:latin typeface="Calibri"/>
                <a:cs typeface="Calibri"/>
              </a:rPr>
              <a:t>201</a:t>
            </a:r>
            <a:r>
              <a:rPr lang="en-US" sz="1200" spc="-5" dirty="0" smtClean="0">
                <a:latin typeface="Calibri"/>
                <a:cs typeface="Calibri"/>
              </a:rPr>
              <a:t>8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by </a:t>
            </a:r>
            <a:r>
              <a:rPr lang="en-US" sz="1200" spc="-5" dirty="0" smtClean="0">
                <a:latin typeface="Calibri"/>
                <a:cs typeface="Calibri"/>
              </a:rPr>
              <a:t>ECFMG</a:t>
            </a:r>
            <a:r>
              <a:rPr sz="1200" spc="-5" dirty="0" smtClean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All rights </a:t>
            </a:r>
            <a:r>
              <a:rPr sz="1200" spc="-5" dirty="0" smtClean="0">
                <a:latin typeface="Calibri"/>
                <a:cs typeface="Calibri"/>
              </a:rPr>
              <a:t>reserved.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12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"/>
            <a:ext cx="12179555" cy="6857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075" y="6356350"/>
            <a:ext cx="284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DDFD-631C-4913-980C-6A78A1A5D0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0" y="6496971"/>
            <a:ext cx="1217929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975"/>
              </a:lnSpc>
            </a:pPr>
            <a:r>
              <a:rPr sz="1200" spc="-5" dirty="0">
                <a:latin typeface="Calibri"/>
                <a:cs typeface="Calibri"/>
              </a:rPr>
              <a:t>Copyright © </a:t>
            </a:r>
            <a:r>
              <a:rPr sz="1200" spc="-5" dirty="0" smtClean="0">
                <a:latin typeface="Calibri"/>
                <a:cs typeface="Calibri"/>
              </a:rPr>
              <a:t>201</a:t>
            </a:r>
            <a:r>
              <a:rPr lang="en-US" sz="1200" spc="-5" dirty="0" smtClean="0">
                <a:latin typeface="Calibri"/>
                <a:cs typeface="Calibri"/>
              </a:rPr>
              <a:t>8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by the Educational Commission for Foreign Medical Graduates. All rights </a:t>
            </a:r>
            <a:r>
              <a:rPr sz="1200" spc="-5" dirty="0" smtClean="0">
                <a:latin typeface="Calibri"/>
                <a:cs typeface="Calibri"/>
              </a:rPr>
              <a:t>reserved.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0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fmg.org/evsp/application-checklist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fmg.org/evsp/notification-off-site-rotation.pdf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://www.ecfmg.org/evsp/notification-LOA.pdf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hyperlink" Target="http://www.ecfmg.org/evsp/arrival.pdf" TargetMode="External"/><Relationship Id="rId5" Type="http://schemas.openxmlformats.org/officeDocument/2006/relationships/diagramColors" Target="../diagrams/colors6.xml"/><Relationship Id="rId10" Type="http://schemas.openxmlformats.org/officeDocument/2006/relationships/hyperlink" Target="http://www.ecfmg.org/evsp/notification-resignation.pdf" TargetMode="Externa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://www.ecfmg.org/evsp/early-dismissal-form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vspsupport@ecfmg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mg.org/annc/presidential-proclam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fmg.org/annc/fact-sheet-consular-officials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fitzpatrick@ecfmg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anthony@ecfmg.org" TargetMode="External"/><Relationship Id="rId4" Type="http://schemas.openxmlformats.org/officeDocument/2006/relationships/hyperlink" Target="mailto:twallowicz@ecfmg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l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wdoms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mer.org/news/category/accredit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DFD-631C-4913-980C-6A78A1A5D00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908051" y="1828801"/>
            <a:ext cx="103584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IMGs in U.S. Neurology Residencies and Fellowships 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Eleanor Fitzpatrick, MA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Director, House of Medicine Initiatives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Global Education in Medicine Services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j-lt"/>
              </a:rPr>
            </a:br>
            <a:r>
              <a:rPr lang="en-US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Workshop for New Program Directors</a:t>
            </a:r>
            <a:br>
              <a:rPr lang="en-US" sz="32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April 21, 2018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85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-228600"/>
            <a:ext cx="10961370" cy="16462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/>
              <a:t>Entry into U.S. GME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067989"/>
              </p:ext>
            </p:extLst>
          </p:nvPr>
        </p:nvGraphicFramePr>
        <p:xfrm>
          <a:off x="710459" y="1447800"/>
          <a:ext cx="11164359" cy="419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028"/>
                <a:gridCol w="2943331"/>
              </a:tblGrid>
              <a:tr h="5786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Process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Timeframe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rgbClr val="000066"/>
                    </a:solidFill>
                  </a:tcPr>
                </a:tc>
              </a:tr>
              <a:tr h="94539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Complete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medical school</a:t>
                      </a:r>
                    </a:p>
                    <a:p>
                      <a:pPr marL="633413" lvl="1" indent="-176213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Pass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USMLE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Step 1, Step 2 CK, Step 2 CS</a:t>
                      </a:r>
                    </a:p>
                    <a:p>
                      <a:pPr marL="971550" lvl="1" indent="-338138">
                        <a:buFont typeface="Wingdings" panose="05000000000000000000" pitchFamily="2" charset="2"/>
                        <a:buChar char="ü"/>
                      </a:pP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If IMG, complete 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ECFMG Certification</a:t>
                      </a: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May </a:t>
                      </a:r>
                    </a:p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Previous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year/s </a:t>
                      </a: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046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Complete the residency application process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Electronic Residency Application Service (ERAS)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Program Interviews etc. 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National Residency Matching Program (NRMP)</a:t>
                      </a:r>
                    </a:p>
                    <a:p>
                      <a:pPr marL="742950" lvl="1" indent="0">
                        <a:buFontTx/>
                        <a:buNone/>
                      </a:pPr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                      </a:t>
                      </a:r>
                      <a:r>
                        <a:rPr lang="en-US" sz="1600" b="1" i="0" dirty="0" smtClean="0">
                          <a:latin typeface="+mn-lt"/>
                          <a:cs typeface="Arial" pitchFamily="34" charset="0"/>
                        </a:rPr>
                        <a:t>“The Match”  </a:t>
                      </a:r>
                      <a:endParaRPr lang="en-US" sz="1600" b="1" i="0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August - February</a:t>
                      </a:r>
                    </a:p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September - February</a:t>
                      </a:r>
                    </a:p>
                    <a:p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March</a:t>
                      </a:r>
                      <a:endParaRPr lang="en-US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</a:tr>
              <a:tr h="716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Receive a </a:t>
                      </a:r>
                      <a:r>
                        <a:rPr lang="en-US" sz="1800" b="1" baseline="0" dirty="0" smtClean="0">
                          <a:latin typeface="+mn-lt"/>
                          <a:cs typeface="Arial" pitchFamily="34" charset="0"/>
                        </a:rPr>
                        <a:t>GME contract/letter of offer</a:t>
                      </a:r>
                    </a:p>
                    <a:p>
                      <a:pPr marL="8001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 smtClean="0">
                          <a:latin typeface="+mn-lt"/>
                          <a:cs typeface="Arial" pitchFamily="34" charset="0"/>
                        </a:rPr>
                        <a:t>If foreign national, secure appropriate visa status</a:t>
                      </a:r>
                      <a:endParaRPr lang="en-US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March - April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March - July 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n-lt"/>
                          <a:cs typeface="Arial" pitchFamily="34" charset="0"/>
                        </a:rPr>
                        <a:t>Begin residency training – academic year in medicine </a:t>
                      </a:r>
                    </a:p>
                    <a:p>
                      <a:pPr marL="457200" marR="0" indent="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latin typeface="+mn-lt"/>
                          <a:cs typeface="Arial" pitchFamily="34" charset="0"/>
                        </a:rPr>
                        <a:t>Orientation  </a:t>
                      </a:r>
                      <a:endParaRPr lang="en-US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July 1 - June 30 </a:t>
                      </a:r>
                    </a:p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Mid-June </a:t>
                      </a:r>
                      <a:r>
                        <a:rPr lang="en-US" sz="16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9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04800"/>
            <a:ext cx="11367347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IMGs and Application to U.S. </a:t>
            </a:r>
            <a:r>
              <a:rPr lang="en-US" sz="4000" b="1" dirty="0" smtClean="0"/>
              <a:t>GME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163" lvl="1" indent="0">
              <a:buNone/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09918" y="1362681"/>
            <a:ext cx="9538447" cy="4267200"/>
            <a:chOff x="1181100" y="1381212"/>
            <a:chExt cx="7161295" cy="4267200"/>
          </a:xfrm>
        </p:grpSpPr>
        <p:sp>
          <p:nvSpPr>
            <p:cNvPr id="12" name="Freeform 11"/>
            <p:cNvSpPr/>
            <p:nvPr/>
          </p:nvSpPr>
          <p:spPr>
            <a:xfrm>
              <a:off x="1181100" y="1381212"/>
              <a:ext cx="2339801" cy="4267200"/>
            </a:xfrm>
            <a:custGeom>
              <a:avLst/>
              <a:gdLst>
                <a:gd name="connsiteX0" fmla="*/ 0 w 2339801"/>
                <a:gd name="connsiteY0" fmla="*/ 233980 h 4267200"/>
                <a:gd name="connsiteX1" fmla="*/ 233980 w 2339801"/>
                <a:gd name="connsiteY1" fmla="*/ 0 h 4267200"/>
                <a:gd name="connsiteX2" fmla="*/ 2105821 w 2339801"/>
                <a:gd name="connsiteY2" fmla="*/ 0 h 4267200"/>
                <a:gd name="connsiteX3" fmla="*/ 2339801 w 2339801"/>
                <a:gd name="connsiteY3" fmla="*/ 233980 h 4267200"/>
                <a:gd name="connsiteX4" fmla="*/ 2339801 w 2339801"/>
                <a:gd name="connsiteY4" fmla="*/ 4033220 h 4267200"/>
                <a:gd name="connsiteX5" fmla="*/ 2105821 w 2339801"/>
                <a:gd name="connsiteY5" fmla="*/ 4267200 h 4267200"/>
                <a:gd name="connsiteX6" fmla="*/ 233980 w 2339801"/>
                <a:gd name="connsiteY6" fmla="*/ 4267200 h 4267200"/>
                <a:gd name="connsiteX7" fmla="*/ 0 w 2339801"/>
                <a:gd name="connsiteY7" fmla="*/ 4033220 h 4267200"/>
                <a:gd name="connsiteX8" fmla="*/ 0 w 2339801"/>
                <a:gd name="connsiteY8" fmla="*/ 23398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801" h="4267200">
                  <a:moveTo>
                    <a:pt x="0" y="233980"/>
                  </a:moveTo>
                  <a:cubicBezTo>
                    <a:pt x="0" y="104756"/>
                    <a:pt x="104756" y="0"/>
                    <a:pt x="233980" y="0"/>
                  </a:cubicBezTo>
                  <a:lnTo>
                    <a:pt x="2105821" y="0"/>
                  </a:lnTo>
                  <a:cubicBezTo>
                    <a:pt x="2235045" y="0"/>
                    <a:pt x="2339801" y="104756"/>
                    <a:pt x="2339801" y="233980"/>
                  </a:cubicBezTo>
                  <a:lnTo>
                    <a:pt x="2339801" y="4033220"/>
                  </a:lnTo>
                  <a:cubicBezTo>
                    <a:pt x="2339801" y="4162444"/>
                    <a:pt x="2235045" y="4267200"/>
                    <a:pt x="2105821" y="4267200"/>
                  </a:cubicBezTo>
                  <a:lnTo>
                    <a:pt x="233980" y="4267200"/>
                  </a:lnTo>
                  <a:cubicBezTo>
                    <a:pt x="104756" y="4267200"/>
                    <a:pt x="0" y="4162444"/>
                    <a:pt x="0" y="4033220"/>
                  </a:cubicBezTo>
                  <a:lnTo>
                    <a:pt x="0" y="23398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834896" rIns="128016" bIns="98145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AAMC ERAS </a:t>
              </a:r>
              <a:endParaRPr lang="en-US" sz="1800" b="1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8709" y="1381212"/>
              <a:ext cx="2339801" cy="4267200"/>
            </a:xfrm>
            <a:custGeom>
              <a:avLst/>
              <a:gdLst>
                <a:gd name="connsiteX0" fmla="*/ 0 w 2339801"/>
                <a:gd name="connsiteY0" fmla="*/ 233980 h 4267200"/>
                <a:gd name="connsiteX1" fmla="*/ 233980 w 2339801"/>
                <a:gd name="connsiteY1" fmla="*/ 0 h 4267200"/>
                <a:gd name="connsiteX2" fmla="*/ 2105821 w 2339801"/>
                <a:gd name="connsiteY2" fmla="*/ 0 h 4267200"/>
                <a:gd name="connsiteX3" fmla="*/ 2339801 w 2339801"/>
                <a:gd name="connsiteY3" fmla="*/ 233980 h 4267200"/>
                <a:gd name="connsiteX4" fmla="*/ 2339801 w 2339801"/>
                <a:gd name="connsiteY4" fmla="*/ 4033220 h 4267200"/>
                <a:gd name="connsiteX5" fmla="*/ 2105821 w 2339801"/>
                <a:gd name="connsiteY5" fmla="*/ 4267200 h 4267200"/>
                <a:gd name="connsiteX6" fmla="*/ 233980 w 2339801"/>
                <a:gd name="connsiteY6" fmla="*/ 4267200 h 4267200"/>
                <a:gd name="connsiteX7" fmla="*/ 0 w 2339801"/>
                <a:gd name="connsiteY7" fmla="*/ 4033220 h 4267200"/>
                <a:gd name="connsiteX8" fmla="*/ 0 w 2339801"/>
                <a:gd name="connsiteY8" fmla="*/ 23398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801" h="4267200">
                  <a:moveTo>
                    <a:pt x="0" y="233980"/>
                  </a:moveTo>
                  <a:cubicBezTo>
                    <a:pt x="0" y="104756"/>
                    <a:pt x="104756" y="0"/>
                    <a:pt x="233980" y="0"/>
                  </a:cubicBezTo>
                  <a:lnTo>
                    <a:pt x="2105821" y="0"/>
                  </a:lnTo>
                  <a:cubicBezTo>
                    <a:pt x="2235045" y="0"/>
                    <a:pt x="2339801" y="104756"/>
                    <a:pt x="2339801" y="233980"/>
                  </a:cubicBezTo>
                  <a:lnTo>
                    <a:pt x="2339801" y="4033220"/>
                  </a:lnTo>
                  <a:cubicBezTo>
                    <a:pt x="2339801" y="4162444"/>
                    <a:pt x="2235045" y="4267200"/>
                    <a:pt x="2105821" y="4267200"/>
                  </a:cubicBezTo>
                  <a:lnTo>
                    <a:pt x="233980" y="4267200"/>
                  </a:lnTo>
                  <a:cubicBezTo>
                    <a:pt x="104756" y="4267200"/>
                    <a:pt x="0" y="4162444"/>
                    <a:pt x="0" y="4033220"/>
                  </a:cubicBezTo>
                  <a:lnTo>
                    <a:pt x="0" y="23398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834896" rIns="128016" bIns="98145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ECFMG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ERAS Support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Services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02594" y="1381212"/>
              <a:ext cx="2339801" cy="4267200"/>
            </a:xfrm>
            <a:custGeom>
              <a:avLst/>
              <a:gdLst>
                <a:gd name="connsiteX0" fmla="*/ 0 w 2339801"/>
                <a:gd name="connsiteY0" fmla="*/ 233980 h 4267200"/>
                <a:gd name="connsiteX1" fmla="*/ 233980 w 2339801"/>
                <a:gd name="connsiteY1" fmla="*/ 0 h 4267200"/>
                <a:gd name="connsiteX2" fmla="*/ 2105821 w 2339801"/>
                <a:gd name="connsiteY2" fmla="*/ 0 h 4267200"/>
                <a:gd name="connsiteX3" fmla="*/ 2339801 w 2339801"/>
                <a:gd name="connsiteY3" fmla="*/ 233980 h 4267200"/>
                <a:gd name="connsiteX4" fmla="*/ 2339801 w 2339801"/>
                <a:gd name="connsiteY4" fmla="*/ 4033220 h 4267200"/>
                <a:gd name="connsiteX5" fmla="*/ 2105821 w 2339801"/>
                <a:gd name="connsiteY5" fmla="*/ 4267200 h 4267200"/>
                <a:gd name="connsiteX6" fmla="*/ 233980 w 2339801"/>
                <a:gd name="connsiteY6" fmla="*/ 4267200 h 4267200"/>
                <a:gd name="connsiteX7" fmla="*/ 0 w 2339801"/>
                <a:gd name="connsiteY7" fmla="*/ 4033220 h 4267200"/>
                <a:gd name="connsiteX8" fmla="*/ 0 w 2339801"/>
                <a:gd name="connsiteY8" fmla="*/ 23398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801" h="4267200">
                  <a:moveTo>
                    <a:pt x="0" y="233980"/>
                  </a:moveTo>
                  <a:cubicBezTo>
                    <a:pt x="0" y="104756"/>
                    <a:pt x="104756" y="0"/>
                    <a:pt x="233980" y="0"/>
                  </a:cubicBezTo>
                  <a:lnTo>
                    <a:pt x="2105821" y="0"/>
                  </a:lnTo>
                  <a:cubicBezTo>
                    <a:pt x="2235045" y="0"/>
                    <a:pt x="2339801" y="104756"/>
                    <a:pt x="2339801" y="233980"/>
                  </a:cubicBezTo>
                  <a:lnTo>
                    <a:pt x="2339801" y="4033220"/>
                  </a:lnTo>
                  <a:cubicBezTo>
                    <a:pt x="2339801" y="4162444"/>
                    <a:pt x="2235045" y="4267200"/>
                    <a:pt x="2105821" y="4267200"/>
                  </a:cubicBezTo>
                  <a:lnTo>
                    <a:pt x="233980" y="4267200"/>
                  </a:lnTo>
                  <a:cubicBezTo>
                    <a:pt x="104756" y="4267200"/>
                    <a:pt x="0" y="4162444"/>
                    <a:pt x="0" y="4033220"/>
                  </a:cubicBezTo>
                  <a:lnTo>
                    <a:pt x="0" y="23398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834896" rIns="128016" bIns="98145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NRMP</a:t>
              </a:r>
              <a:endParaRPr lang="en-US" sz="1800" b="1" kern="1200" dirty="0"/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1666054" y="4741429"/>
              <a:ext cx="6313664" cy="640080"/>
            </a:xfrm>
            <a:prstGeom prst="leftRightArrow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Rectangle 9"/>
          <p:cNvSpPr/>
          <p:nvPr/>
        </p:nvSpPr>
        <p:spPr>
          <a:xfrm>
            <a:off x="2435860" y="4876800"/>
            <a:ext cx="7307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	 	   </a:t>
            </a:r>
            <a:r>
              <a:rPr lang="en-US" sz="2000" b="1" dirty="0" smtClean="0">
                <a:solidFill>
                  <a:srgbClr val="C00000"/>
                </a:solidFill>
              </a:rPr>
              <a:t>In Coordination with U.S. GME Programs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56223" y="1985432"/>
            <a:ext cx="2423873" cy="1141307"/>
            <a:chOff x="1456800" y="2011593"/>
            <a:chExt cx="1819800" cy="1141307"/>
          </a:xfrm>
        </p:grpSpPr>
        <p:sp>
          <p:nvSpPr>
            <p:cNvPr id="23" name="Rounded Rectangle 22"/>
            <p:cNvSpPr/>
            <p:nvPr/>
          </p:nvSpPr>
          <p:spPr>
            <a:xfrm>
              <a:off x="1456800" y="2011593"/>
              <a:ext cx="1819800" cy="1141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" t="21118" r="4000" b="17817"/>
            <a:stretch/>
          </p:blipFill>
          <p:spPr>
            <a:xfrm>
              <a:off x="1597540" y="2070487"/>
              <a:ext cx="1531819" cy="101640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236386" y="1956834"/>
            <a:ext cx="2423873" cy="1145538"/>
            <a:chOff x="3846731" y="2003804"/>
            <a:chExt cx="1819800" cy="1145538"/>
          </a:xfrm>
        </p:grpSpPr>
        <p:sp>
          <p:nvSpPr>
            <p:cNvPr id="28" name="Rounded Rectangle 27"/>
            <p:cNvSpPr/>
            <p:nvPr/>
          </p:nvSpPr>
          <p:spPr>
            <a:xfrm>
              <a:off x="3846731" y="2003804"/>
              <a:ext cx="1819800" cy="11455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320" y="2099453"/>
              <a:ext cx="800934" cy="95423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8478185" y="1989429"/>
            <a:ext cx="2423873" cy="1141307"/>
            <a:chOff x="6292213" y="2001483"/>
            <a:chExt cx="1819800" cy="1141307"/>
          </a:xfrm>
        </p:grpSpPr>
        <p:sp>
          <p:nvSpPr>
            <p:cNvPr id="29" name="Rounded Rectangle 28"/>
            <p:cNvSpPr/>
            <p:nvPr/>
          </p:nvSpPr>
          <p:spPr>
            <a:xfrm>
              <a:off x="6292213" y="2001483"/>
              <a:ext cx="1819800" cy="1141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850" y="2365440"/>
              <a:ext cx="1488525" cy="4289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114719" y="1524000"/>
            <a:ext cx="2570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Dean’s Office for IMGs</a:t>
            </a:r>
          </a:p>
        </p:txBody>
      </p:sp>
    </p:spTree>
    <p:extLst>
      <p:ext uri="{BB962C8B-B14F-4D97-AF65-F5344CB8AC3E}">
        <p14:creationId xmlns:p14="http://schemas.microsoft.com/office/powerpoint/2010/main" val="37019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9850" y="304800"/>
            <a:ext cx="4800600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IMG Entry to US GME</a:t>
            </a:r>
            <a:endParaRPr lang="en-US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650" y="1371600"/>
            <a:ext cx="10591800" cy="4648198"/>
            <a:chOff x="0" y="1295402"/>
            <a:chExt cx="10161036" cy="4228377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373722"/>
              <a:ext cx="2537284" cy="4150057"/>
              <a:chOff x="0" y="1030290"/>
              <a:chExt cx="2537284" cy="31125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1030290"/>
                <a:ext cx="2537284" cy="3112543"/>
                <a:chOff x="0" y="1030290"/>
                <a:chExt cx="2537284" cy="3112543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72" r="85624" b="35113"/>
                <a:stretch/>
              </p:blipFill>
              <p:spPr bwMode="auto">
                <a:xfrm>
                  <a:off x="0" y="1030290"/>
                  <a:ext cx="2537284" cy="2692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516292" y="3471758"/>
                  <a:ext cx="1504695" cy="671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70C0"/>
                      </a:solidFill>
                    </a:rPr>
                    <a:t>~</a:t>
                  </a:r>
                  <a:r>
                    <a:rPr lang="en-US" sz="3200" b="1" dirty="0">
                      <a:solidFill>
                        <a:srgbClr val="0070C0"/>
                      </a:solidFill>
                    </a:rPr>
                    <a:t>20,000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/>
                  </a:r>
                  <a:br>
                    <a:rPr lang="en-US" b="1" dirty="0" smtClean="0">
                      <a:solidFill>
                        <a:srgbClr val="0070C0"/>
                      </a:solidFill>
                    </a:rPr>
                  </a:br>
                  <a:r>
                    <a:rPr lang="en-US" b="1" dirty="0" smtClean="0">
                      <a:solidFill>
                        <a:srgbClr val="0070C0"/>
                      </a:solidFill>
                    </a:rPr>
                    <a:t>Year</a:t>
                  </a:r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16770" y="1960404"/>
                <a:ext cx="1879535" cy="934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Applies for ECFMG Certification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488705" y="2108202"/>
              <a:ext cx="2109268" cy="3415576"/>
              <a:chOff x="4488705" y="1581150"/>
              <a:chExt cx="2109268" cy="2561682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10080" r="63593" b="41055"/>
              <a:stretch/>
            </p:blipFill>
            <p:spPr bwMode="auto">
              <a:xfrm>
                <a:off x="4488705" y="1581150"/>
                <a:ext cx="738014" cy="1742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797072" y="3471757"/>
                <a:ext cx="1504695" cy="671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~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10,000</a:t>
                </a:r>
              </a:p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Year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70866" y="2124478"/>
                <a:ext cx="1627107" cy="64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ECFMG Certified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193332" y="2050680"/>
              <a:ext cx="1967704" cy="3304875"/>
              <a:chOff x="8193331" y="1538010"/>
              <a:chExt cx="1967704" cy="247865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12" r="11597" b="37917"/>
              <a:stretch/>
            </p:blipFill>
            <p:spPr bwMode="auto">
              <a:xfrm>
                <a:off x="8193331" y="1727277"/>
                <a:ext cx="426716" cy="1180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811568" y="3428712"/>
                <a:ext cx="1189034" cy="58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~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6,600</a:t>
                </a:r>
                <a:endParaRPr lang="en-US" sz="3200" b="1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Year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419" b="37917"/>
              <a:stretch/>
            </p:blipFill>
            <p:spPr bwMode="auto">
              <a:xfrm>
                <a:off x="8651135" y="1538010"/>
                <a:ext cx="1509900" cy="1476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673456" y="2168975"/>
                <a:ext cx="1341377" cy="314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Matched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15273" y="2315228"/>
              <a:ext cx="2091417" cy="3097723"/>
              <a:chOff x="6315272" y="1736420"/>
              <a:chExt cx="2091417" cy="2323292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44" t="6008" r="46265" b="41055"/>
              <a:stretch/>
            </p:blipFill>
            <p:spPr bwMode="auto">
              <a:xfrm>
                <a:off x="6315272" y="1736420"/>
                <a:ext cx="495300" cy="1258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671152" y="2139078"/>
                <a:ext cx="1735537" cy="56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Participates in Match</a:t>
                </a:r>
                <a:endParaRPr lang="en-US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79372" y="3471757"/>
                <a:ext cx="1388950" cy="58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~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12,200</a:t>
                </a:r>
                <a:endParaRPr lang="en-US" sz="3200" b="1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Year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34166" y="1295402"/>
              <a:ext cx="2395033" cy="3268783"/>
              <a:chOff x="2534165" y="971550"/>
              <a:chExt cx="2395033" cy="245158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76" r="80832" b="41075"/>
              <a:stretch/>
            </p:blipFill>
            <p:spPr bwMode="auto">
              <a:xfrm>
                <a:off x="2534165" y="971550"/>
                <a:ext cx="816741" cy="2451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01183" y="1955200"/>
                <a:ext cx="1728015" cy="934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Eligibility, Exams, Verification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2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8965" y="1981200"/>
            <a:ext cx="1096137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Immigration &amp; Entry into U.S. GME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05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2179300" cy="8842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Requirements for Foreign National Physicians </a:t>
            </a:r>
            <a:br>
              <a:rPr lang="en-US" sz="3600" b="1" dirty="0" smtClean="0"/>
            </a:br>
            <a:r>
              <a:rPr lang="en-US" sz="3600" b="1" dirty="0" smtClean="0"/>
              <a:t>to Participate in U.S. GME</a:t>
            </a:r>
            <a:endParaRPr lang="en-US" sz="3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4796166"/>
              </p:ext>
            </p:extLst>
          </p:nvPr>
        </p:nvGraphicFramePr>
        <p:xfrm>
          <a:off x="405977" y="838200"/>
          <a:ext cx="1106286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262755" y="4800600"/>
            <a:ext cx="50747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/>
              <a:t>U.S</a:t>
            </a:r>
            <a:r>
              <a:rPr lang="en-US" sz="2200" b="1" dirty="0"/>
              <a:t>. </a:t>
            </a:r>
            <a:r>
              <a:rPr lang="en-US" sz="2200" b="1" dirty="0" smtClean="0"/>
              <a:t>GME Tracks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Accredited </a:t>
            </a:r>
            <a:r>
              <a:rPr lang="en-US" dirty="0"/>
              <a:t>base </a:t>
            </a:r>
            <a:r>
              <a:rPr lang="en-US" dirty="0" smtClean="0"/>
              <a:t>residencies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Accredited </a:t>
            </a:r>
            <a:r>
              <a:rPr lang="en-US" dirty="0"/>
              <a:t>subspecialty </a:t>
            </a:r>
            <a:r>
              <a:rPr lang="en-US" dirty="0" smtClean="0"/>
              <a:t>fellowships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1" dirty="0" smtClean="0"/>
              <a:t>Advanced </a:t>
            </a:r>
            <a:r>
              <a:rPr lang="en-US" b="1" i="1" dirty="0"/>
              <a:t>subspecialty </a:t>
            </a:r>
            <a:r>
              <a:rPr lang="en-US" b="1" i="1" dirty="0" smtClean="0"/>
              <a:t>fellowships</a:t>
            </a:r>
            <a:endParaRPr lang="en-US" b="1" i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40645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4 b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9183" y="22860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04800"/>
            <a:ext cx="10961370" cy="990600"/>
          </a:xfrm>
        </p:spPr>
        <p:txBody>
          <a:bodyPr/>
          <a:lstStyle/>
          <a:p>
            <a:r>
              <a:rPr lang="en-US" b="1" dirty="0" smtClean="0"/>
              <a:t>Immigration Terms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6313070"/>
              </p:ext>
            </p:extLst>
          </p:nvPr>
        </p:nvGraphicFramePr>
        <p:xfrm>
          <a:off x="405977" y="1447800"/>
          <a:ext cx="11367347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33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228600"/>
            <a:ext cx="1096137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Foreign National IMG Entry to GME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995789"/>
              </p:ext>
            </p:extLst>
          </p:nvPr>
        </p:nvGraphicFramePr>
        <p:xfrm>
          <a:off x="558218" y="990600"/>
          <a:ext cx="11062865" cy="517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232"/>
                <a:gridCol w="5607633"/>
              </a:tblGrid>
              <a:tr h="408028">
                <a:tc>
                  <a:txBody>
                    <a:bodyPr/>
                    <a:lstStyle/>
                    <a:p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Process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U.S.  Visa Status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rgbClr val="000066"/>
                    </a:solidFill>
                  </a:tcPr>
                </a:tc>
              </a:tr>
              <a:tr h="468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latin typeface="+mn-lt"/>
                          <a:cs typeface="Arial" pitchFamily="34" charset="0"/>
                        </a:rPr>
                        <a:t>Apply for ECFMG Certification</a:t>
                      </a:r>
                      <a:endParaRPr lang="en-US" sz="1800" b="1" i="1" baseline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cs typeface="Arial" pitchFamily="34" charset="0"/>
                        </a:rPr>
                        <a:t>On-line </a:t>
                      </a:r>
                      <a:endParaRPr lang="en-US" sz="1600" b="0" i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n-lt"/>
                          <a:cs typeface="Arial" pitchFamily="34" charset="0"/>
                        </a:rPr>
                        <a:t>Register, pass USMLE </a:t>
                      </a:r>
                      <a:r>
                        <a:rPr lang="en-US" sz="1800" b="1" i="0" baseline="0" dirty="0" smtClean="0">
                          <a:latin typeface="+mn-lt"/>
                          <a:cs typeface="Arial" pitchFamily="34" charset="0"/>
                        </a:rPr>
                        <a:t>Step 1 and Step 2 CK </a:t>
                      </a:r>
                      <a:endParaRPr lang="en-US" sz="1600" b="0" i="1" baseline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cs typeface="Arial" pitchFamily="34" charset="0"/>
                        </a:rPr>
                        <a:t>Prometric Center - worldwide</a:t>
                      </a:r>
                    </a:p>
                  </a:txBody>
                  <a:tcPr marL="121793" marR="121793" marT="45718" marB="45718"/>
                </a:tc>
              </a:tr>
              <a:tr h="8159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800" b="1" baseline="0" dirty="0" smtClean="0">
                          <a:latin typeface="+mn-lt"/>
                          <a:cs typeface="Arial" pitchFamily="34" charset="0"/>
                        </a:rPr>
                        <a:t>Register, pass USMLE </a:t>
                      </a:r>
                      <a:r>
                        <a:rPr lang="en-US" sz="1800" b="1" i="0" baseline="0" dirty="0" smtClean="0">
                          <a:latin typeface="+mn-lt"/>
                          <a:cs typeface="Arial" pitchFamily="34" charset="0"/>
                        </a:rPr>
                        <a:t>Step 2 CS </a:t>
                      </a:r>
                      <a:r>
                        <a:rPr lang="en-US" sz="1400" b="0" i="1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1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en-US" sz="1600" baseline="0" dirty="0" smtClean="0">
                          <a:latin typeface="+mn-lt"/>
                          <a:cs typeface="Arial" pitchFamily="34" charset="0"/>
                        </a:rPr>
                        <a:t>Travel to the U.S. 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CSEC Center - </a:t>
                      </a:r>
                      <a:r>
                        <a:rPr lang="en-US" sz="1600" b="0" i="1" dirty="0" smtClean="0">
                          <a:latin typeface="+mn-lt"/>
                          <a:cs typeface="Arial" pitchFamily="34" charset="0"/>
                        </a:rPr>
                        <a:t>Philadelphia, Chicago, Atlanta, Houston, or  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*B-1 visitor</a:t>
                      </a:r>
                      <a:endParaRPr lang="en-US" sz="1600" b="1" i="1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4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latin typeface="+mn-lt"/>
                          <a:cs typeface="Arial" pitchFamily="34" charset="0"/>
                        </a:rPr>
                        <a:t>Secure unpaid, non-clinical </a:t>
                      </a:r>
                      <a:r>
                        <a:rPr lang="en-US" sz="1800" b="1" baseline="0" dirty="0" smtClean="0">
                          <a:latin typeface="+mn-lt"/>
                          <a:cs typeface="Arial" pitchFamily="34" charset="0"/>
                        </a:rPr>
                        <a:t>Observership/s - </a:t>
                      </a:r>
                      <a:r>
                        <a:rPr lang="en-US" sz="1400" b="0" i="1" baseline="0" dirty="0" smtClean="0">
                          <a:latin typeface="+mn-lt"/>
                          <a:cs typeface="Arial" pitchFamily="34" charset="0"/>
                        </a:rPr>
                        <a:t>Optional</a:t>
                      </a:r>
                      <a:endParaRPr lang="en-US" sz="1400" b="0" i="1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633413" marR="0" lvl="1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lang="en-US" sz="1600" b="0" baseline="0" dirty="0" smtClean="0">
                          <a:latin typeface="+mn-lt"/>
                          <a:cs typeface="Arial" pitchFamily="34" charset="0"/>
                        </a:rPr>
                        <a:t>ravel / reside temporarily in the U.S. </a:t>
                      </a:r>
                      <a:endParaRPr lang="en-US" sz="16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U.S. hospital/clinic - 4/6 wks ea.</a:t>
                      </a:r>
                    </a:p>
                    <a:p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*B-1 visitor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</a:tr>
              <a:tr h="604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n-lt"/>
                          <a:cs typeface="Arial" pitchFamily="34" charset="0"/>
                        </a:rPr>
                        <a:t>Pursue research or degree program </a:t>
                      </a:r>
                      <a:r>
                        <a:rPr lang="en-US" sz="1400" b="0" i="0" dirty="0" smtClean="0">
                          <a:latin typeface="+mn-lt"/>
                          <a:cs typeface="Arial" pitchFamily="34" charset="0"/>
                        </a:rPr>
                        <a:t>- Optional </a:t>
                      </a:r>
                    </a:p>
                    <a:p>
                      <a:pPr marL="457200" marR="0" lvl="1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cs typeface="Arial" pitchFamily="34" charset="0"/>
                        </a:rPr>
                        <a:t>Travel / </a:t>
                      </a:r>
                      <a:r>
                        <a:rPr lang="en-US" sz="1600" b="0" baseline="0" dirty="0" smtClean="0">
                          <a:latin typeface="+mn-lt"/>
                          <a:cs typeface="Arial" pitchFamily="34" charset="0"/>
                        </a:rPr>
                        <a:t>reside temporarily in the U.S. </a:t>
                      </a:r>
                      <a:endParaRPr lang="en-US" sz="16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University medical center</a:t>
                      </a:r>
                    </a:p>
                    <a:p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*J-1 research, TN, or F-1 student   </a:t>
                      </a: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3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Apply to U.S. GME programs</a:t>
                      </a:r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 / </a:t>
                      </a:r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ERAS</a:t>
                      </a:r>
                    </a:p>
                  </a:txBody>
                  <a:tcPr marL="121793" marR="121793"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On-line through ECFMG </a:t>
                      </a:r>
                    </a:p>
                  </a:txBody>
                  <a:tcPr marL="121793" marR="121793" marT="45718" marB="45718"/>
                </a:tc>
              </a:tr>
              <a:tr h="6044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Interview /s with U.S. residency program/s </a:t>
                      </a:r>
                      <a:r>
                        <a:rPr lang="en-US" sz="1400" b="0" i="1" dirty="0" smtClean="0">
                          <a:latin typeface="+mn-lt"/>
                          <a:cs typeface="Arial" pitchFamily="34" charset="0"/>
                        </a:rPr>
                        <a:t>- Required </a:t>
                      </a:r>
                    </a:p>
                    <a:p>
                      <a:pPr marL="457200" indent="171450">
                        <a:buFont typeface="Arial" panose="020B0604020202020204" pitchFamily="34" charset="0"/>
                        <a:buChar char="•"/>
                        <a:tabLst>
                          <a:tab pos="800100" algn="l"/>
                        </a:tabLst>
                      </a:pPr>
                      <a:r>
                        <a:rPr lang="en-US" sz="1600" b="0" dirty="0" smtClean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lang="en-US" sz="1600" b="0" baseline="0" dirty="0" smtClean="0">
                          <a:latin typeface="+mn-lt"/>
                          <a:cs typeface="Arial" pitchFamily="34" charset="0"/>
                        </a:rPr>
                        <a:t>ravel </a:t>
                      </a:r>
                      <a:r>
                        <a:rPr lang="en-US" sz="1600" baseline="0" dirty="0" smtClean="0">
                          <a:latin typeface="+mn-lt"/>
                          <a:cs typeface="Arial" pitchFamily="34" charset="0"/>
                        </a:rPr>
                        <a:t>to the U.S. </a:t>
                      </a:r>
                      <a:endParaRPr lang="en-US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U.S. accredited teaching hospitals </a:t>
                      </a:r>
                    </a:p>
                    <a:p>
                      <a:r>
                        <a:rPr lang="en-US" sz="1600" b="1" dirty="0" smtClean="0">
                          <a:latin typeface="+mn-lt"/>
                          <a:cs typeface="Arial" pitchFamily="34" charset="0"/>
                        </a:rPr>
                        <a:t>*B-1 visitor</a:t>
                      </a:r>
                    </a:p>
                  </a:txBody>
                  <a:tcPr marL="121793" marR="121793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6628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cs typeface="Arial" pitchFamily="34" charset="0"/>
                        </a:rPr>
                        <a:t>If Match, obtain visa / status</a:t>
                      </a:r>
                      <a:r>
                        <a:rPr lang="en-US" sz="1800" b="1" baseline="0" dirty="0" smtClean="0">
                          <a:latin typeface="+mn-lt"/>
                          <a:cs typeface="Arial" pitchFamily="34" charset="0"/>
                        </a:rPr>
                        <a:t> to enter GME -</a:t>
                      </a:r>
                      <a:r>
                        <a:rPr lang="en-US" sz="1400" b="0" i="1" baseline="0" dirty="0" smtClean="0">
                          <a:latin typeface="+mn-lt"/>
                          <a:cs typeface="Arial" pitchFamily="34" charset="0"/>
                        </a:rPr>
                        <a:t> Required </a:t>
                      </a:r>
                      <a:endParaRPr lang="en-US" sz="1800" b="1" baseline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457200" marR="0" lvl="1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lang="en-US" sz="1600" b="0" baseline="0" dirty="0" smtClean="0">
                          <a:latin typeface="+mn-lt"/>
                          <a:cs typeface="Arial" pitchFamily="34" charset="0"/>
                        </a:rPr>
                        <a:t>ravel / stay in </a:t>
                      </a:r>
                      <a:r>
                        <a:rPr lang="en-US" sz="1600" baseline="0" dirty="0" smtClean="0">
                          <a:latin typeface="+mn-lt"/>
                          <a:cs typeface="Arial" pitchFamily="34" charset="0"/>
                        </a:rPr>
                        <a:t>the U.S. </a:t>
                      </a:r>
                      <a:endParaRPr lang="en-US" sz="1800" b="1" baseline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Arial" pitchFamily="34" charset="0"/>
                        </a:rPr>
                        <a:t>Consular processing or USCIS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latin typeface="+mn-lt"/>
                          <a:cs typeface="Arial" pitchFamily="34" charset="0"/>
                        </a:rPr>
                        <a:t>*J-1, H-1B, F-1 OPT, J-2 EAD, O-1</a:t>
                      </a:r>
                      <a:endParaRPr lang="en-US" sz="16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 marL="121793" marR="121793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7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793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Common Non-immigrant Visas for U.S. GME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7930" y="1524001"/>
            <a:ext cx="974344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Most Common Visas for U.S. GME</a:t>
            </a:r>
          </a:p>
          <a:p>
            <a:pPr marL="463550" indent="-290513"/>
            <a:r>
              <a:rPr lang="en-US" sz="2400" b="1" dirty="0" smtClean="0"/>
              <a:t>J-1 Exchange Visitor Physician (ECFMG)</a:t>
            </a:r>
          </a:p>
          <a:p>
            <a:pPr marL="463550" indent="-290513"/>
            <a:r>
              <a:rPr lang="en-US" sz="2400" dirty="0" smtClean="0"/>
              <a:t>H-1B Specialty Occupation Worker (Employer)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Less Common Visas for U.S. GME</a:t>
            </a:r>
          </a:p>
          <a:p>
            <a:pPr marL="463550" indent="-290513"/>
            <a:r>
              <a:rPr lang="en-US" sz="2400" dirty="0" smtClean="0"/>
              <a:t>F-1 Student with “Optional Practical Training”</a:t>
            </a:r>
          </a:p>
          <a:p>
            <a:pPr marL="463550" indent="-290513"/>
            <a:r>
              <a:rPr lang="en-US" sz="2400" dirty="0" smtClean="0"/>
              <a:t>J-2 Dependent with EAD</a:t>
            </a:r>
          </a:p>
          <a:p>
            <a:pPr marL="463550" indent="-290513"/>
            <a:r>
              <a:rPr lang="en-US" sz="2400" dirty="0" smtClean="0"/>
              <a:t>O-1 Individual of extraordinary ability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3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6" y="1905000"/>
            <a:ext cx="12144502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98141"/>
              </p:ext>
            </p:extLst>
          </p:nvPr>
        </p:nvGraphicFramePr>
        <p:xfrm>
          <a:off x="641350" y="738962"/>
          <a:ext cx="10896599" cy="5544552"/>
        </p:xfrm>
        <a:graphic>
          <a:graphicData uri="http://schemas.openxmlformats.org/drawingml/2006/table">
            <a:tbl>
              <a:tblPr/>
              <a:tblGrid>
                <a:gridCol w="257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1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3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J-1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Exchange Visitor Physician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H-1B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”</a:t>
                      </a:r>
                      <a:r>
                        <a:rPr lang="en-US" sz="1600" b="1" dirty="0" smtClean="0">
                          <a:latin typeface="+mn-lt"/>
                          <a:cs typeface="Arial" panose="020B0604020202020204" pitchFamily="34" charset="0"/>
                        </a:rPr>
                        <a:t>Specialty Occupation Worker”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Oversight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latin typeface="+mn-lt"/>
                        </a:rPr>
                        <a:t>22CFR§62.27(b)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ECFMG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State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Homeland Security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SEVIS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tracking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(Student &amp; Exchange Visitor Information System)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Labor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Homeland Security 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Credentials and  Examinations</a:t>
                      </a: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ECFMG Certification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USMLE Steps1, 2CK, 2CS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ECFMG Certification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USMLE Steps 1, 2CK, 2CS, 3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Limit</a:t>
                      </a: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years maximum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years maximum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Funding</a:t>
                      </a: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Generally hospital salary, can be home government or other, Cannot bill for services  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U.S. employer salary only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5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year Return Home Obligation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U.S. Regulation §212 (e) INA </a:t>
                      </a: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“Statement of Need”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issued by home county Ministry of Heath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*Must fulfill 2 years in the home country to be eligible for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H-1B, L visas or any  permanent residence status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service requirement  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2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 Permit for Spouse</a:t>
                      </a: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J-2 dependents can apply for employment authorization (EAD)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Certain H-4 dependents can work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Processing Time/Fees </a:t>
                      </a:r>
                    </a:p>
                  </a:txBody>
                  <a:tcPr marL="121793" marR="12179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$325 - ECFMG, $180 - SEVIS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Paid by physician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$460 I-129 Application Fee &amp; 500 Fraud Prevention and Detection Fee (paid by employer), $1,225 Premium processing fee </a:t>
                      </a:r>
                    </a:p>
                  </a:txBody>
                  <a:tcPr marL="121793" marR="12179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087" y="1"/>
            <a:ext cx="1215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smtClean="0"/>
              <a:t>Basic J-1 / H-1B Requirements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589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4 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16654" y="83820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965" y="2295832"/>
            <a:ext cx="1096137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J-1 Program Overview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600201"/>
            <a:ext cx="121793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290513" lvl="1" indent="0">
              <a:buNone/>
            </a:pPr>
            <a:endParaRPr lang="en-US" altLang="en-US" sz="2700" dirty="0"/>
          </a:p>
          <a:p>
            <a:pPr marL="2628900" lvl="6" indent="0">
              <a:buNone/>
            </a:pPr>
            <a:endParaRPr lang="en-US" sz="1200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230" y="1192451"/>
            <a:ext cx="11164358" cy="2010807"/>
          </a:xfrm>
          <a:prstGeom prst="rect">
            <a:avLst/>
          </a:prstGeom>
          <a:noFill/>
        </p:spPr>
        <p:txBody>
          <a:bodyPr wrap="square" lIns="121835" tIns="60917" rIns="121835" bIns="60917" rtlCol="0">
            <a:spAutoFit/>
          </a:bodyPr>
          <a:lstStyle/>
          <a:p>
            <a:pPr algn="ctr"/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700" dirty="0">
                <a:cs typeface="Arial" panose="020B0604020202020204" pitchFamily="34" charset="0"/>
              </a:rPr>
              <a:t>No Conflict of Interest to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9F4-C56F-424C-91DB-CB504C0E2C0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9306" y="802601"/>
            <a:ext cx="5620241" cy="779700"/>
          </a:xfrm>
          <a:prstGeom prst="rect">
            <a:avLst/>
          </a:prstGeom>
        </p:spPr>
        <p:txBody>
          <a:bodyPr wrap="square" lIns="121835" tIns="60917" rIns="121835" bIns="60917">
            <a:spAutoFit/>
          </a:bodyPr>
          <a:lstStyle/>
          <a:p>
            <a:pPr lvl="0" algn="ctr"/>
            <a:r>
              <a:rPr lang="en-US" sz="43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Disclosure Statement</a:t>
            </a:r>
          </a:p>
        </p:txBody>
      </p:sp>
    </p:spTree>
    <p:extLst>
      <p:ext uri="{BB962C8B-B14F-4D97-AF65-F5344CB8AC3E}">
        <p14:creationId xmlns:p14="http://schemas.microsoft.com/office/powerpoint/2010/main" val="18460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11367347" y="6400800"/>
            <a:ext cx="659712" cy="38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878-3891-4AF8-84D6-3C0F80DE97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2450" y="304800"/>
            <a:ext cx="8622775" cy="950914"/>
          </a:xfrm>
        </p:spPr>
        <p:txBody>
          <a:bodyPr>
            <a:noAutofit/>
          </a:bodyPr>
          <a:lstStyle/>
          <a:p>
            <a:r>
              <a:rPr lang="en-US" sz="4000" b="1" dirty="0"/>
              <a:t>J-1 </a:t>
            </a:r>
            <a:r>
              <a:rPr lang="en-US" sz="4000" b="1" dirty="0">
                <a:cs typeface="Kartika" panose="02020503030404060203" pitchFamily="18" charset="0"/>
              </a:rPr>
              <a:t>Exchange Visitor Program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>
                <a:solidFill>
                  <a:srgbClr val="000066"/>
                </a:solidFill>
              </a:rPr>
              <a:t/>
            </a:r>
            <a:br>
              <a:rPr lang="en-US" sz="3200" b="1" dirty="0" smtClean="0">
                <a:solidFill>
                  <a:srgbClr val="000066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498850" y="1600200"/>
            <a:ext cx="8198353" cy="3809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5288" indent="-3952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Kartika" panose="02020503030404060203" pitchFamily="18" charset="0"/>
              </a:rPr>
              <a:t>Public </a:t>
            </a:r>
            <a:r>
              <a:rPr lang="en-US" sz="2400" b="1" dirty="0">
                <a:cs typeface="Kartika" panose="02020503030404060203" pitchFamily="18" charset="0"/>
              </a:rPr>
              <a:t>diplomacy </a:t>
            </a:r>
            <a:r>
              <a:rPr lang="en-US" sz="2400" dirty="0">
                <a:cs typeface="Kartika" panose="02020503030404060203" pitchFamily="18" charset="0"/>
              </a:rPr>
              <a:t>initiative</a:t>
            </a:r>
          </a:p>
          <a:p>
            <a:pPr marL="395288" indent="-3952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cs typeface="Kartika" panose="02020503030404060203" pitchFamily="18" charset="0"/>
              </a:rPr>
              <a:t>Educational and cultural </a:t>
            </a:r>
            <a:r>
              <a:rPr lang="en-US" sz="2400" dirty="0" smtClean="0">
                <a:cs typeface="Kartika" panose="02020503030404060203" pitchFamily="18" charset="0"/>
              </a:rPr>
              <a:t>exchange</a:t>
            </a:r>
          </a:p>
          <a:p>
            <a:pPr marL="628650" lvl="1" indent="-228600">
              <a:spcAft>
                <a:spcPts val="600"/>
              </a:spcAft>
              <a:buClr>
                <a:schemeClr val="tx1"/>
              </a:buClr>
              <a:buSzPct val="70000"/>
              <a:buFont typeface="Calibri" panose="020F0502020204030204" pitchFamily="34" charset="0"/>
              <a:buChar char="–"/>
            </a:pPr>
            <a:r>
              <a:rPr lang="en-US" sz="2400" dirty="0" smtClean="0">
                <a:cs typeface="Kartika" panose="02020503030404060203" pitchFamily="18" charset="0"/>
              </a:rPr>
              <a:t>14 categories of J-1 exchange visitors</a:t>
            </a:r>
          </a:p>
          <a:p>
            <a:pPr marL="395288" indent="-3952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Kartika" panose="02020503030404060203" pitchFamily="18" charset="0"/>
              </a:rPr>
              <a:t>Cross-cultural experiences </a:t>
            </a:r>
            <a:r>
              <a:rPr lang="en-US" sz="2400" dirty="0" smtClean="0">
                <a:cs typeface="Kartika" panose="02020503030404060203" pitchFamily="18" charset="0"/>
              </a:rPr>
              <a:t>integral to mission</a:t>
            </a:r>
          </a:p>
          <a:p>
            <a:pPr marL="395288" indent="-3952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Kartika" panose="02020503030404060203" pitchFamily="18" charset="0"/>
              </a:rPr>
              <a:t>Focus </a:t>
            </a:r>
            <a:r>
              <a:rPr lang="en-US" sz="2400" dirty="0">
                <a:cs typeface="Kartika" panose="02020503030404060203" pitchFamily="18" charset="0"/>
              </a:rPr>
              <a:t>on </a:t>
            </a:r>
            <a:r>
              <a:rPr lang="en-US" sz="2400" b="1" dirty="0">
                <a:cs typeface="Kartika" panose="02020503030404060203" pitchFamily="18" charset="0"/>
              </a:rPr>
              <a:t>health, safety and welfare </a:t>
            </a:r>
          </a:p>
          <a:p>
            <a:pPr marL="395288" indent="-3952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cs typeface="Kartika" panose="02020503030404060203" pitchFamily="18" charset="0"/>
              </a:rPr>
              <a:t>Compliance and monitoring </a:t>
            </a:r>
            <a:r>
              <a:rPr lang="en-US" sz="2400" dirty="0" smtClean="0">
                <a:cs typeface="Kartika" panose="02020503030404060203" pitchFamily="18" charset="0"/>
              </a:rPr>
              <a:t>responsibilities</a:t>
            </a:r>
          </a:p>
          <a:p>
            <a:pPr marL="395288" indent="-395288">
              <a:spcAft>
                <a:spcPts val="600"/>
              </a:spcAft>
              <a:buClr>
                <a:schemeClr val="tx1"/>
              </a:buClr>
            </a:pPr>
            <a:endParaRPr lang="en-US" sz="2000" dirty="0">
              <a:cs typeface="Kartika" panose="02020503030404060203" pitchFamily="18" charset="0"/>
            </a:endParaRPr>
          </a:p>
          <a:p>
            <a:pPr marL="339725" indent="0">
              <a:buNone/>
              <a:tabLst>
                <a:tab pos="7602538" algn="l"/>
              </a:tabLst>
            </a:pP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1" y="2209800"/>
            <a:ext cx="1966470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9926" y="5257801"/>
            <a:ext cx="104538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ECFMG is the sole sponsor of J-1 physicians</a:t>
            </a:r>
          </a:p>
          <a:p>
            <a:pPr marL="0" lvl="1" algn="ctr"/>
            <a:r>
              <a:rPr lang="en-US" sz="1400" b="1" i="1" dirty="0"/>
              <a:t>Code of Federal Regulations </a:t>
            </a:r>
            <a:r>
              <a:rPr lang="en-US" sz="1400" b="1" i="1" dirty="0" smtClean="0"/>
              <a:t>22CFR§62.27</a:t>
            </a:r>
          </a:p>
        </p:txBody>
      </p:sp>
    </p:spTree>
    <p:extLst>
      <p:ext uri="{BB962C8B-B14F-4D97-AF65-F5344CB8AC3E}">
        <p14:creationId xmlns:p14="http://schemas.microsoft.com/office/powerpoint/2010/main" val="907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11367347" y="6400800"/>
            <a:ext cx="659712" cy="38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878-3891-4AF8-84D6-3C0F80DE97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671" y="228600"/>
            <a:ext cx="11435721" cy="121920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ECFMG J-1 Visa Sponsorship:</a:t>
            </a:r>
            <a:br>
              <a:rPr lang="en-US" sz="4000" b="1" dirty="0" smtClean="0"/>
            </a:br>
            <a:r>
              <a:rPr lang="en-US" sz="4000" dirty="0" smtClean="0"/>
              <a:t>Coordinated Roles and Responsibilities</a:t>
            </a:r>
            <a:endParaRPr lang="en-US" sz="4000" dirty="0"/>
          </a:p>
        </p:txBody>
      </p:sp>
      <p:sp>
        <p:nvSpPr>
          <p:cNvPr id="10" name="Text Box 1027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3058041" y="1676400"/>
            <a:ext cx="63246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U.S. Department of State  (DOS)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U.S. Department of Homeland Security (DHS)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Student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&amp; Exchange Visitor Information System (SEVIS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3784600" y="2720340"/>
            <a:ext cx="4797822" cy="830997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ECFMG/EVSP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Regional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Advisor              </a:t>
            </a:r>
          </a:p>
        </p:txBody>
      </p:sp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3821430" y="3657600"/>
            <a:ext cx="47978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entury Gothic" pitchFamily="34" charset="0"/>
              </a:rPr>
              <a:t>Teaching Hospital </a:t>
            </a:r>
            <a:endParaRPr lang="en-US" sz="2000" b="1" dirty="0" smtClean="0">
              <a:latin typeface="Century Gothic" pitchFamily="34" charset="0"/>
            </a:endParaRP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Designated Institutional Official </a:t>
            </a:r>
            <a:r>
              <a:rPr lang="en-US" sz="1600" b="1" dirty="0" smtClean="0">
                <a:latin typeface="Calibri" panose="020F0502020204030204" pitchFamily="34" charset="0"/>
              </a:rPr>
              <a:t>(DIO)</a:t>
            </a:r>
            <a:endParaRPr lang="en-US" sz="1600" b="1" dirty="0"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</a:rPr>
              <a:t>Training Program Liaison (TPL)</a:t>
            </a:r>
          </a:p>
        </p:txBody>
      </p:sp>
      <p:sp>
        <p:nvSpPr>
          <p:cNvPr id="14" name="Rectangle 1037"/>
          <p:cNvSpPr>
            <a:spLocks noChangeArrowheads="1"/>
          </p:cNvSpPr>
          <p:nvPr/>
        </p:nvSpPr>
        <p:spPr bwMode="auto">
          <a:xfrm>
            <a:off x="3036014" y="4800600"/>
            <a:ext cx="311066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Program </a:t>
            </a:r>
            <a:r>
              <a:rPr lang="en-US" sz="2400" b="1" dirty="0"/>
              <a:t>Director </a:t>
            </a:r>
            <a:endParaRPr lang="en-US" sz="2400" b="1" dirty="0" smtClean="0"/>
          </a:p>
          <a:p>
            <a:pPr algn="ctr"/>
            <a:r>
              <a:rPr lang="en-US" sz="1600" dirty="0" smtClean="0"/>
              <a:t>Program Coordinator           </a:t>
            </a:r>
            <a:endParaRPr lang="en-US" sz="1600" dirty="0"/>
          </a:p>
        </p:txBody>
      </p:sp>
      <p:sp>
        <p:nvSpPr>
          <p:cNvPr id="15" name="Rectangle 1038"/>
          <p:cNvSpPr>
            <a:spLocks noChangeArrowheads="1"/>
          </p:cNvSpPr>
          <p:nvPr/>
        </p:nvSpPr>
        <p:spPr bwMode="auto">
          <a:xfrm>
            <a:off x="6252090" y="4800600"/>
            <a:ext cx="301128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J-1 Physician</a:t>
            </a:r>
          </a:p>
          <a:p>
            <a:pPr algn="ctr"/>
            <a:r>
              <a:rPr lang="en-US" sz="1600" dirty="0" smtClean="0">
                <a:latin typeface="Century Gothic" pitchFamily="34" charset="0"/>
              </a:rPr>
              <a:t>J-2 Dependent/s             </a:t>
            </a: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152400"/>
            <a:ext cx="1096137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J-1 Physician Regulations</a:t>
            </a:r>
            <a:endParaRPr lang="en-US" b="1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47648"/>
              </p:ext>
            </p:extLst>
          </p:nvPr>
        </p:nvGraphicFramePr>
        <p:xfrm>
          <a:off x="304483" y="1219200"/>
          <a:ext cx="1157033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7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152400"/>
            <a:ext cx="1096137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J-1 Physician Regulations </a:t>
            </a:r>
            <a:endParaRPr lang="en-US" b="1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44045"/>
              </p:ext>
            </p:extLst>
          </p:nvPr>
        </p:nvGraphicFramePr>
        <p:xfrm>
          <a:off x="304483" y="1295400"/>
          <a:ext cx="1157033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152400"/>
            <a:ext cx="1096137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J-1 Physician Regulations </a:t>
            </a:r>
            <a:endParaRPr lang="en-US" b="1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032093"/>
              </p:ext>
            </p:extLst>
          </p:nvPr>
        </p:nvGraphicFramePr>
        <p:xfrm>
          <a:off x="304483" y="1295400"/>
          <a:ext cx="1157033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6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976" y="381001"/>
            <a:ext cx="11265853" cy="5668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400" b="1" dirty="0" smtClean="0">
                <a:latin typeface="+mj-lt"/>
              </a:rPr>
              <a:t>ECFMG J-1 </a:t>
            </a:r>
            <a:r>
              <a:rPr lang="en-US" sz="4400" b="1" dirty="0">
                <a:latin typeface="+mj-lt"/>
              </a:rPr>
              <a:t>Sponsorship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400" b="1" dirty="0" smtClean="0">
                <a:latin typeface="+mj-lt"/>
              </a:rPr>
              <a:t>On-line Application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200" b="1" u="sng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800" i="1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800" i="1" dirty="0" smtClean="0"/>
          </a:p>
          <a:p>
            <a:pPr marL="693738" indent="-409575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Training Types: </a:t>
            </a:r>
          </a:p>
          <a:p>
            <a:pPr marL="1082675" lvl="1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ACGME-accredited </a:t>
            </a:r>
            <a:r>
              <a:rPr lang="en-US" sz="2000" dirty="0"/>
              <a:t>base residency training </a:t>
            </a:r>
          </a:p>
          <a:p>
            <a:pPr marL="1082675" lvl="1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ACGME-accredited subspecialty/fellowship training  </a:t>
            </a:r>
          </a:p>
          <a:p>
            <a:pPr marL="1082675" lvl="1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Non-standard programs </a:t>
            </a:r>
            <a:r>
              <a:rPr lang="en-US" sz="2000" i="1" dirty="0"/>
              <a:t>(advanced cutting edge fellowships)</a:t>
            </a:r>
          </a:p>
          <a:p>
            <a:pPr marL="682625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On-line Application </a:t>
            </a:r>
            <a:r>
              <a:rPr lang="en-US" sz="2400" b="1" dirty="0" smtClean="0">
                <a:latin typeface="+mj-lt"/>
              </a:rPr>
              <a:t>initiated by the Training Program Liaison (TPL)  </a:t>
            </a:r>
          </a:p>
          <a:p>
            <a:pPr marL="682625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Renewed  annually based on the GME Contract </a:t>
            </a:r>
          </a:p>
          <a:p>
            <a:pPr marL="339725" indent="0">
              <a:lnSpc>
                <a:spcPct val="90000"/>
              </a:lnSpc>
              <a:buNone/>
              <a:defRPr/>
            </a:pPr>
            <a:endParaRPr lang="en-US" sz="2200" i="1" dirty="0" smtClean="0"/>
          </a:p>
          <a:p>
            <a:pPr marL="339725" indent="0">
              <a:lnSpc>
                <a:spcPct val="90000"/>
              </a:lnSpc>
              <a:buNone/>
              <a:defRPr/>
            </a:pP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www.ecfmg.org/evsp/application-checklists.html</a:t>
            </a:r>
            <a:endParaRPr lang="en-US" sz="2200" dirty="0" smtClean="0"/>
          </a:p>
          <a:p>
            <a:pPr marL="339725" indent="0">
              <a:lnSpc>
                <a:spcPct val="90000"/>
              </a:lnSpc>
              <a:buNone/>
              <a:defRPr/>
            </a:pPr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41680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2016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673" y="152400"/>
            <a:ext cx="121793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Required J-1 Reporting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304" y="1143000"/>
            <a:ext cx="11367347" cy="76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TPLs have specific reporting responsibilities with respect to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J-1 physicians.  These include: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 smtClean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52045076"/>
              </p:ext>
            </p:extLst>
          </p:nvPr>
        </p:nvGraphicFramePr>
        <p:xfrm>
          <a:off x="340304" y="1772756"/>
          <a:ext cx="11570335" cy="57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304" y="3657600"/>
            <a:ext cx="1136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3038"/>
            <a:r>
              <a:rPr lang="en-US" sz="1600" dirty="0"/>
              <a:t>Leaves of Absence (</a:t>
            </a:r>
            <a:r>
              <a:rPr lang="en-US" sz="1600" dirty="0">
                <a:hlinkClick r:id="rId7"/>
              </a:rPr>
              <a:t>http://www.ecfmg.org/evsp/notification-LOA.pdf</a:t>
            </a:r>
            <a:r>
              <a:rPr lang="en-US" sz="1600" dirty="0"/>
              <a:t>)</a:t>
            </a:r>
          </a:p>
          <a:p>
            <a:pPr lvl="0" indent="173038"/>
            <a:r>
              <a:rPr lang="en-US" sz="1600" dirty="0"/>
              <a:t>Off-site Rotations (</a:t>
            </a:r>
            <a:r>
              <a:rPr lang="en-US" sz="1600" dirty="0">
                <a:hlinkClick r:id="rId8"/>
              </a:rPr>
              <a:t>http://www.ecfmg.org/evsp/notification-off-site-rotation.pdf</a:t>
            </a:r>
            <a:r>
              <a:rPr lang="en-US" sz="1600" dirty="0"/>
              <a:t>) </a:t>
            </a:r>
          </a:p>
          <a:p>
            <a:pPr lvl="0" indent="173038"/>
            <a:r>
              <a:rPr lang="en-US" sz="1600" dirty="0"/>
              <a:t>Dismissals  (</a:t>
            </a:r>
            <a:r>
              <a:rPr lang="en-US" sz="1600" dirty="0">
                <a:hlinkClick r:id="rId9"/>
              </a:rPr>
              <a:t>http://www.ecfmg.org/evsp/early-dismissal-form.pdf</a:t>
            </a:r>
            <a:r>
              <a:rPr lang="en-US" sz="1600" dirty="0"/>
              <a:t>) </a:t>
            </a:r>
          </a:p>
          <a:p>
            <a:pPr lvl="0" indent="173038"/>
            <a:r>
              <a:rPr lang="en-US" sz="1600" dirty="0"/>
              <a:t>Resignation (</a:t>
            </a:r>
            <a:r>
              <a:rPr lang="en-US" sz="1600" dirty="0">
                <a:hlinkClick r:id="rId10"/>
              </a:rPr>
              <a:t>http://www.ecfmg.org/evsp/notification-resignation.pdf</a:t>
            </a:r>
            <a:r>
              <a:rPr lang="en-US" sz="1600" dirty="0"/>
              <a:t>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304" y="2637973"/>
            <a:ext cx="1116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3038"/>
            <a:r>
              <a:rPr lang="en-US" sz="1600" i="1" dirty="0" smtClean="0"/>
              <a:t>Validation of Initial Arrival </a:t>
            </a:r>
            <a:r>
              <a:rPr lang="en-US" sz="1600" dirty="0" smtClean="0"/>
              <a:t>form </a:t>
            </a:r>
            <a:r>
              <a:rPr lang="en-US" sz="1600" dirty="0"/>
              <a:t>(</a:t>
            </a:r>
            <a:r>
              <a:rPr lang="en-US" sz="1600" dirty="0">
                <a:hlinkClick r:id="rId11"/>
              </a:rPr>
              <a:t>http://www.ecfmg.org/evsp/arrival.pdf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35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11367347" y="6400801"/>
            <a:ext cx="659712" cy="381001"/>
          </a:xfrm>
          <a:prstGeom prst="rect">
            <a:avLst/>
          </a:prstGeom>
        </p:spPr>
        <p:txBody>
          <a:bodyPr vert="horz" lIns="91437" tIns="45719" rIns="91437" bIns="45719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-63433" y="283952"/>
            <a:ext cx="1224273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en-US" sz="3600" b="1" dirty="0"/>
              <a:t>EVSP Support for J-1 </a:t>
            </a:r>
            <a:r>
              <a:rPr lang="en-US" sz="3600" b="1" dirty="0" smtClean="0"/>
              <a:t>Physician Wellness </a:t>
            </a:r>
            <a:endParaRPr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878-3891-4AF8-84D6-3C0F80DE97E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84250" y="1143000"/>
            <a:ext cx="10707611" cy="5423525"/>
          </a:xfrm>
          <a:prstGeom prst="rect">
            <a:avLst/>
          </a:prstGeom>
        </p:spPr>
        <p:txBody>
          <a:bodyPr lIns="121835" tIns="60917" rIns="121835" bIns="60917">
            <a:normAutofit/>
          </a:bodyPr>
          <a:lstStyle/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 smtClean="0"/>
              <a:t>Access </a:t>
            </a:r>
            <a:r>
              <a:rPr lang="en-US" sz="2400" dirty="0"/>
              <a:t>to </a:t>
            </a:r>
            <a:r>
              <a:rPr lang="en-US" sz="2400" dirty="0" smtClean="0"/>
              <a:t>a Training Program Liaison (TPL) at </a:t>
            </a:r>
            <a:r>
              <a:rPr lang="en-US" sz="2400" dirty="0"/>
              <a:t>the </a:t>
            </a:r>
            <a:r>
              <a:rPr lang="en-US" sz="2400" dirty="0" smtClean="0"/>
              <a:t>ACGME institution/program 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/>
              <a:t>Open phone lines and Email support @ </a:t>
            </a:r>
            <a:r>
              <a:rPr lang="en-US" sz="2400" dirty="0">
                <a:hlinkClick r:id="rId3"/>
              </a:rPr>
              <a:t>evsp-support@ecfmg.org</a:t>
            </a:r>
            <a:r>
              <a:rPr lang="en-US" sz="2400" dirty="0"/>
              <a:t> 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 smtClean="0"/>
              <a:t>On-line pre-arrival </a:t>
            </a:r>
            <a:r>
              <a:rPr lang="en-US" sz="2400" dirty="0"/>
              <a:t>orientation materials and acculturation resources 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/>
              <a:t>On-going </a:t>
            </a:r>
            <a:r>
              <a:rPr lang="en-US" sz="2400" dirty="0" smtClean="0"/>
              <a:t>webinars - updates</a:t>
            </a:r>
            <a:r>
              <a:rPr lang="en-US" sz="2400" dirty="0"/>
              <a:t>, travel, applications </a:t>
            </a:r>
            <a:r>
              <a:rPr lang="en-US" sz="2400" dirty="0" smtClean="0"/>
              <a:t>renewal </a:t>
            </a:r>
            <a:r>
              <a:rPr lang="en-US" sz="2400" dirty="0"/>
              <a:t>etc.  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 smtClean="0"/>
              <a:t>ECFMG Health</a:t>
            </a:r>
            <a:r>
              <a:rPr lang="en-US" sz="2400" dirty="0"/>
              <a:t>, safety and welfare checks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 smtClean="0"/>
              <a:t>Notices and resources </a:t>
            </a:r>
            <a:r>
              <a:rPr lang="en-US" sz="2400" dirty="0"/>
              <a:t>on cross-cultural activities 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 smtClean="0"/>
              <a:t>Meet </a:t>
            </a:r>
            <a:r>
              <a:rPr lang="en-US" sz="2400" dirty="0"/>
              <a:t>and greet opportunities with ECFMG </a:t>
            </a:r>
            <a:r>
              <a:rPr lang="en-US" sz="2400" dirty="0" smtClean="0"/>
              <a:t>staff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 smtClean="0"/>
              <a:t>Confidential </a:t>
            </a:r>
            <a:r>
              <a:rPr lang="en-US" sz="2400" dirty="0"/>
              <a:t>reporting / advising with EVSP senior staff</a:t>
            </a:r>
          </a:p>
          <a:p>
            <a:pPr marL="5778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893">
            <a:off x="9249813" y="3925747"/>
            <a:ext cx="2179720" cy="21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27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128" y="228600"/>
            <a:ext cx="1063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2017-18 Immigration Developments </a:t>
            </a:r>
          </a:p>
          <a:p>
            <a:pPr algn="ctr"/>
            <a:r>
              <a:rPr lang="en-US" sz="3600" b="1" dirty="0" smtClean="0">
                <a:latin typeface="+mj-lt"/>
              </a:rPr>
              <a:t>and Impact on US GME</a:t>
            </a:r>
            <a:endParaRPr lang="en-US" sz="10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448" y="2136971"/>
            <a:ext cx="111535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Timing of Executive Orders presented significant challenges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Created uncertainty and anxiety for Programs and IMGs at a time of high-stakes decision-making</a:t>
            </a:r>
          </a:p>
          <a:p>
            <a:pPr marL="53975" lvl="1" indent="403225">
              <a:buFont typeface="Arial" panose="020B0604020202020204" pitchFamily="34" charset="0"/>
              <a:buChar char="•"/>
            </a:pPr>
            <a:r>
              <a:rPr lang="en-US" sz="3200" dirty="0" smtClean="0"/>
              <a:t>Encouraging Match results </a:t>
            </a:r>
          </a:p>
          <a:p>
            <a:pPr marL="53975" lvl="1" indent="403225">
              <a:buFont typeface="Arial" panose="020B0604020202020204" pitchFamily="34" charset="0"/>
              <a:buChar char="•"/>
            </a:pPr>
            <a:r>
              <a:rPr lang="en-US" sz="3200" dirty="0" smtClean="0"/>
              <a:t>Consistent arrival rates for incoming J-1s 2017 </a:t>
            </a:r>
          </a:p>
          <a:p>
            <a:pPr marL="53975" lvl="1" indent="403225">
              <a:buFont typeface="Arial" panose="020B0604020202020204" pitchFamily="34" charset="0"/>
              <a:buChar char="•"/>
            </a:pPr>
            <a:r>
              <a:rPr lang="en-US" sz="3200" dirty="0" smtClean="0"/>
              <a:t>Increased vetting for all  </a:t>
            </a:r>
          </a:p>
          <a:p>
            <a:pPr marL="53975" lvl="1" indent="403225">
              <a:buFont typeface="Arial" panose="020B0604020202020204" pitchFamily="34" charset="0"/>
              <a:buChar char="•"/>
            </a:pPr>
            <a:r>
              <a:rPr lang="en-US" sz="3200" dirty="0" smtClean="0"/>
              <a:t>Growing concerns for/by Non-US citizen IMGs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88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2450" y="152400"/>
            <a:ext cx="8229600" cy="1143000"/>
          </a:xfrm>
          <a:prstGeom prst="rect">
            <a:avLst/>
          </a:prstGeom>
        </p:spPr>
        <p:txBody>
          <a:bodyPr vert="horz" lIns="121895" tIns="60947" rIns="121895" bIns="6094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1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229477" y="453666"/>
            <a:ext cx="11389244" cy="5500959"/>
            <a:chOff x="1091685" y="469612"/>
            <a:chExt cx="11389243" cy="5500958"/>
          </a:xfrm>
        </p:grpSpPr>
        <p:grpSp>
          <p:nvGrpSpPr>
            <p:cNvPr id="47" name="Group 46"/>
            <p:cNvGrpSpPr/>
            <p:nvPr/>
          </p:nvGrpSpPr>
          <p:grpSpPr>
            <a:xfrm>
              <a:off x="1091685" y="469612"/>
              <a:ext cx="11389243" cy="5500958"/>
              <a:chOff x="1091685" y="469612"/>
              <a:chExt cx="11389243" cy="550095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65775" y="469612"/>
                <a:ext cx="1110741" cy="1118761"/>
                <a:chOff x="3121359" y="33740"/>
                <a:chExt cx="1405502" cy="1373726"/>
              </a:xfrm>
            </p:grpSpPr>
            <p:sp>
              <p:nvSpPr>
                <p:cNvPr id="28" name="Explosion 1 27"/>
                <p:cNvSpPr/>
                <p:nvPr/>
              </p:nvSpPr>
              <p:spPr>
                <a:xfrm>
                  <a:off x="3121359" y="33740"/>
                  <a:ext cx="1405502" cy="1373726"/>
                </a:xfrm>
                <a:prstGeom prst="irregularSeal1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332106" y="376463"/>
                  <a:ext cx="966337" cy="705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</a:rPr>
                    <a:t>ROL</a:t>
                  </a:r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</a:rPr>
                    <a:t>Feb 22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1091685" y="1295401"/>
                <a:ext cx="11389243" cy="4675169"/>
                <a:chOff x="1025007" y="1295401"/>
                <a:chExt cx="11389243" cy="467516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025007" y="4626139"/>
                  <a:ext cx="10652200" cy="1344431"/>
                  <a:chOff x="-296364" y="5159876"/>
                  <a:chExt cx="11539885" cy="1344431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-296364" y="5159876"/>
                    <a:ext cx="2039300" cy="1344431"/>
                    <a:chOff x="-284588" y="3869905"/>
                    <a:chExt cx="1960989" cy="1008323"/>
                  </a:xfrm>
                </p:grpSpPr>
                <p:sp>
                  <p:nvSpPr>
                    <p:cNvPr id="7" name="Rounded Rectangle 6"/>
                    <p:cNvSpPr/>
                    <p:nvPr/>
                  </p:nvSpPr>
                  <p:spPr>
                    <a:xfrm>
                      <a:off x="-68754" y="3869905"/>
                      <a:ext cx="1628479" cy="1008323"/>
                    </a:xfrm>
                    <a:prstGeom prst="roundRect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300" dirty="0"/>
                    </a:p>
                  </p:txBody>
                </p:sp>
                <p:sp>
                  <p:nvSpPr>
                    <p:cNvPr id="8" name="TextBox 7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-284588" y="4162244"/>
                      <a:ext cx="1960989" cy="61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Enhanced </a:t>
                      </a:r>
                      <a:br>
                        <a:rPr lang="en-US" sz="23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Vetting </a:t>
                      </a:r>
                    </a:p>
                  </p:txBody>
                </p:sp>
              </p:grpSp>
              <p:sp>
                <p:nvSpPr>
                  <p:cNvPr id="6" name="Right Arrow 5"/>
                  <p:cNvSpPr/>
                  <p:nvPr/>
                </p:nvSpPr>
                <p:spPr>
                  <a:xfrm>
                    <a:off x="2012155" y="5785663"/>
                    <a:ext cx="9231366" cy="711200"/>
                  </a:xfrm>
                  <a:prstGeom prst="rightArrow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lIns="121899" tIns="60949" rIns="121899" bIns="60949"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1232192" y="3271919"/>
                  <a:ext cx="1573480" cy="1262085"/>
                  <a:chOff x="-143905" y="2611102"/>
                  <a:chExt cx="1711632" cy="946564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-143905" y="2611102"/>
                    <a:ext cx="1672328" cy="946564"/>
                  </a:xfrm>
                  <a:prstGeom prst="round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300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-143905" y="2861830"/>
                    <a:ext cx="1711632" cy="5770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300" b="1" dirty="0">
                        <a:solidFill>
                          <a:schemeClr val="bg1"/>
                        </a:solidFill>
                      </a:rPr>
                      <a:t>Visa </a:t>
                    </a:r>
                    <a:r>
                      <a:rPr lang="en-US" sz="2100" b="1" dirty="0">
                        <a:solidFill>
                          <a:schemeClr val="bg1"/>
                        </a:solidFill>
                      </a:rPr>
                      <a:t>Restrictions</a:t>
                    </a: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1232193" y="1295401"/>
                  <a:ext cx="11182057" cy="4038807"/>
                  <a:chOff x="1232193" y="1295401"/>
                  <a:chExt cx="11182057" cy="4038807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074389" y="3733800"/>
                    <a:ext cx="1910542" cy="1600408"/>
                  </a:xfrm>
                  <a:prstGeom prst="rect">
                    <a:avLst/>
                  </a:prstGeom>
                  <a:noFill/>
                </p:spPr>
                <p:txBody>
                  <a:bodyPr wrap="square" lIns="121899" tIns="60949" rIns="121899" bIns="60949" rtlCol="0">
                    <a:spAutoFit/>
                  </a:bodyPr>
                  <a:lstStyle/>
                  <a:p>
                    <a:pPr marL="152368" indent="-152368">
                      <a:buFont typeface="Arial" panose="020B0604020202020204" pitchFamily="34" charset="0"/>
                      <a:buChar char="•"/>
                    </a:pPr>
                    <a:r>
                      <a:rPr lang="en-US" sz="1900" dirty="0"/>
                      <a:t>Proclamation</a:t>
                    </a:r>
                  </a:p>
                  <a:p>
                    <a:pPr marL="152368" indent="-152368">
                      <a:buFont typeface="Arial" panose="020B0604020202020204" pitchFamily="34" charset="0"/>
                      <a:buChar char="•"/>
                    </a:pPr>
                    <a:r>
                      <a:rPr lang="en-US" sz="1900" dirty="0"/>
                      <a:t>8 countries</a:t>
                    </a:r>
                  </a:p>
                  <a:p>
                    <a:pPr marL="152368" indent="-152368">
                      <a:buFont typeface="Arial" panose="020B0604020202020204" pitchFamily="34" charset="0"/>
                      <a:buChar char="•"/>
                    </a:pPr>
                    <a:r>
                      <a:rPr lang="en-US" sz="1900" dirty="0"/>
                      <a:t>Impacts Certain Visa Categories</a:t>
                    </a:r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232193" y="1295401"/>
                    <a:ext cx="11182057" cy="3997803"/>
                    <a:chOff x="1232193" y="1295401"/>
                    <a:chExt cx="11182057" cy="3997803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232193" y="1295401"/>
                      <a:ext cx="11182057" cy="2156301"/>
                      <a:chOff x="-105000" y="1295401"/>
                      <a:chExt cx="12113896" cy="2156301"/>
                    </a:xfrm>
                  </p:grpSpPr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-105000" y="1892301"/>
                        <a:ext cx="1592761" cy="1284843"/>
                        <a:chOff x="-106555" y="1419226"/>
                        <a:chExt cx="1632255" cy="963632"/>
                      </a:xfrm>
                    </p:grpSpPr>
                    <p:sp>
                      <p:nvSpPr>
                        <p:cNvPr id="16" name="Rounded Rectangle 15"/>
                        <p:cNvSpPr/>
                        <p:nvPr/>
                      </p:nvSpPr>
                      <p:spPr>
                        <a:xfrm>
                          <a:off x="-106555" y="1419226"/>
                          <a:ext cx="1632255" cy="963632"/>
                        </a:xfrm>
                        <a:prstGeom prst="roundRect">
                          <a:avLst/>
                        </a:prstGeom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300" dirty="0"/>
                        </a:p>
                      </p:txBody>
                    </p:sp>
                    <p:sp>
                      <p:nvSpPr>
                        <p:cNvPr id="17" name="TextBox 16"/>
                        <p:cNvSpPr txBox="1"/>
                        <p:nvPr/>
                      </p:nvSpPr>
                      <p:spPr>
                        <a:xfrm>
                          <a:off x="-9524" y="1628745"/>
                          <a:ext cx="1373965" cy="61555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300" b="1" dirty="0">
                              <a:solidFill>
                                <a:schemeClr val="bg1"/>
                              </a:solidFill>
                            </a:rPr>
                            <a:t>Travel Ban</a:t>
                          </a:r>
                        </a:p>
                      </p:txBody>
                    </p:sp>
                  </p:grpSp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1447800" y="1295401"/>
                        <a:ext cx="10561096" cy="2156301"/>
                        <a:chOff x="1524000" y="971550"/>
                        <a:chExt cx="9748704" cy="1617226"/>
                      </a:xfrm>
                    </p:grpSpPr>
                    <p:cxnSp>
                      <p:nvCxnSpPr>
                        <p:cNvPr id="12" name="Straight Connector 11"/>
                        <p:cNvCxnSpPr/>
                        <p:nvPr/>
                      </p:nvCxnSpPr>
                      <p:spPr>
                        <a:xfrm flipV="1">
                          <a:off x="1676400" y="1352549"/>
                          <a:ext cx="9596304" cy="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1524000" y="971550"/>
                          <a:ext cx="1600200" cy="1617226"/>
                          <a:chOff x="2133600" y="971550"/>
                          <a:chExt cx="1600200" cy="1617226"/>
                        </a:xfrm>
                      </p:grpSpPr>
                      <p:sp>
                        <p:nvSpPr>
                          <p:cNvPr id="14" name="TextBox 13"/>
                          <p:cNvSpPr txBox="1"/>
                          <p:nvPr/>
                        </p:nvSpPr>
                        <p:spPr>
                          <a:xfrm>
                            <a:off x="2133600" y="1419225"/>
                            <a:ext cx="1600200" cy="116955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152368" indent="-152368">
                              <a:buFont typeface="Arial" panose="020B0604020202020204" pitchFamily="34" charset="0"/>
                              <a:buChar char="•"/>
                            </a:pPr>
                            <a:r>
                              <a:rPr lang="en-US" sz="1900" dirty="0"/>
                              <a:t>EO #1</a:t>
                            </a:r>
                          </a:p>
                          <a:p>
                            <a:pPr marL="152368" indent="-152368">
                              <a:buFont typeface="Arial" panose="020B0604020202020204" pitchFamily="34" charset="0"/>
                              <a:buChar char="•"/>
                            </a:pPr>
                            <a:r>
                              <a:rPr lang="en-US" sz="1900" dirty="0"/>
                              <a:t>Applies to </a:t>
                            </a:r>
                            <a:r>
                              <a:rPr lang="en-US" sz="1900" b="1" i="1" dirty="0"/>
                              <a:t>anyone </a:t>
                            </a:r>
                            <a:br>
                              <a:rPr lang="en-US" sz="1900" b="1" i="1" dirty="0"/>
                            </a:br>
                            <a:r>
                              <a:rPr lang="en-US" sz="1900" b="1" i="1" dirty="0"/>
                              <a:t>from 7 countries</a:t>
                            </a:r>
                            <a:endParaRPr lang="en-US" sz="1900" dirty="0"/>
                          </a:p>
                        </p:txBody>
                      </p:sp>
                      <p:sp>
                        <p:nvSpPr>
                          <p:cNvPr id="15" name="TextBox 14"/>
                          <p:cNvSpPr txBox="1"/>
                          <p:nvPr/>
                        </p:nvSpPr>
                        <p:spPr>
                          <a:xfrm>
                            <a:off x="2333512" y="971550"/>
                            <a:ext cx="817853" cy="28854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900" b="1" dirty="0"/>
                              <a:t>Jan 27</a:t>
                            </a: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5341186" y="1295403"/>
                      <a:ext cx="1281864" cy="2163871"/>
                      <a:chOff x="5018324" y="971550"/>
                      <a:chExt cx="1281864" cy="1622904"/>
                    </a:xfrm>
                  </p:grpSpPr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5018324" y="1428750"/>
                        <a:ext cx="1281864" cy="11657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rgbClr val="FF0000"/>
                            </a:solidFill>
                          </a:rPr>
                          <a:t>Federal</a:t>
                        </a:r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 Courts Block</a:t>
                        </a:r>
                      </a:p>
                      <a:p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Travel </a:t>
                        </a:r>
                        <a:endParaRPr lang="en-US" sz="1900" dirty="0" smtClean="0">
                          <a:solidFill>
                            <a:srgbClr val="FF0000"/>
                          </a:solidFill>
                        </a:endParaRPr>
                      </a:p>
                      <a:p>
                        <a:r>
                          <a:rPr lang="en-US" sz="1900" dirty="0" smtClean="0">
                            <a:solidFill>
                              <a:srgbClr val="FF0000"/>
                            </a:solidFill>
                          </a:rPr>
                          <a:t>Ban</a:t>
                        </a:r>
                        <a:endParaRPr lang="en-US" sz="19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5037373" y="971550"/>
                        <a:ext cx="906017" cy="2885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900" b="1" dirty="0"/>
                          <a:t>Mar 15</a:t>
                        </a:r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7556192" y="1295402"/>
                      <a:ext cx="1200456" cy="1894442"/>
                      <a:chOff x="7999566" y="971550"/>
                      <a:chExt cx="1153380" cy="1420831"/>
                    </a:xfrm>
                  </p:grpSpPr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8000771" y="1438275"/>
                        <a:ext cx="1152175" cy="9541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900" dirty="0"/>
                          <a:t>Travel Ban on anyone ends</a:t>
                        </a:r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7999566" y="971550"/>
                        <a:ext cx="822744" cy="2885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900" b="1" dirty="0"/>
                          <a:t>Sep 24</a:t>
                        </a:r>
                      </a:p>
                    </p:txBody>
                  </p:sp>
                </p:grp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6342662" y="1295402"/>
                      <a:ext cx="1575788" cy="2086928"/>
                      <a:chOff x="6553200" y="971550"/>
                      <a:chExt cx="1575788" cy="1565196"/>
                    </a:xfrm>
                  </p:grpSpPr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6609886" y="1428750"/>
                        <a:ext cx="1519102" cy="11079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Supreme Court </a:t>
                        </a:r>
                        <a:br>
                          <a:rPr lang="en-US" dirty="0"/>
                        </a:br>
                        <a:r>
                          <a:rPr lang="en-US" dirty="0"/>
                          <a:t>allows </a:t>
                        </a:r>
                        <a:br>
                          <a:rPr lang="en-US" dirty="0"/>
                        </a:br>
                        <a:r>
                          <a:rPr lang="en-US" dirty="0"/>
                          <a:t>travel ban </a:t>
                        </a:r>
                        <a:br>
                          <a:rPr lang="en-US" dirty="0"/>
                        </a:br>
                        <a:r>
                          <a:rPr lang="en-US" dirty="0"/>
                          <a:t>for 90 days</a:t>
                        </a:r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6553200" y="971550"/>
                        <a:ext cx="829073" cy="2885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900" b="1" dirty="0"/>
                          <a:t>Jun 26</a:t>
                        </a:r>
                      </a:p>
                    </p:txBody>
                  </p:sp>
                </p:grpSp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8621846" y="1295401"/>
                      <a:ext cx="1735004" cy="3997803"/>
                      <a:chOff x="8118241" y="971550"/>
                      <a:chExt cx="1735004" cy="2998352"/>
                    </a:xfrm>
                  </p:grpSpPr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8253043" y="2800350"/>
                        <a:ext cx="1600202" cy="11695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FF0000"/>
                          </a:buClr>
                        </a:pPr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Federal </a:t>
                        </a:r>
                        <a:br>
                          <a:rPr lang="en-US" sz="1900" dirty="0">
                            <a:solidFill>
                              <a:srgbClr val="FF0000"/>
                            </a:solidFill>
                          </a:rPr>
                        </a:br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Court </a:t>
                        </a:r>
                        <a:br>
                          <a:rPr lang="en-US" sz="1900" dirty="0">
                            <a:solidFill>
                              <a:srgbClr val="FF0000"/>
                            </a:solidFill>
                          </a:rPr>
                        </a:br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Blocks </a:t>
                        </a:r>
                        <a:br>
                          <a:rPr lang="en-US" sz="1900" dirty="0">
                            <a:solidFill>
                              <a:srgbClr val="FF0000"/>
                            </a:solidFill>
                          </a:rPr>
                        </a:br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Visa </a:t>
                        </a:r>
                        <a:br>
                          <a:rPr lang="en-US" sz="1900" dirty="0">
                            <a:solidFill>
                              <a:srgbClr val="FF0000"/>
                            </a:solidFill>
                          </a:rPr>
                        </a:br>
                        <a:r>
                          <a:rPr lang="en-US" sz="1900" dirty="0">
                            <a:solidFill>
                              <a:srgbClr val="FF0000"/>
                            </a:solidFill>
                          </a:rPr>
                          <a:t>Restr.</a:t>
                        </a:r>
                      </a:p>
                    </p:txBody>
                  </p:sp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8118241" y="971550"/>
                        <a:ext cx="1011106" cy="2885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900" b="1" dirty="0"/>
                          <a:t>Oct 17</a:t>
                        </a:r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989580" y="1295403"/>
                      <a:ext cx="1524002" cy="3207622"/>
                      <a:chOff x="3698027" y="971550"/>
                      <a:chExt cx="1832706" cy="2405716"/>
                    </a:xfrm>
                  </p:grpSpPr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3986335" y="971550"/>
                        <a:ext cx="1218390" cy="2885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900" b="1" dirty="0"/>
                          <a:t>March 6</a:t>
                        </a:r>
                      </a:p>
                    </p:txBody>
                  </p: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3698027" y="1438275"/>
                        <a:ext cx="1832706" cy="19389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152368" indent="-152368">
                          <a:buFont typeface="Arial" panose="020B0604020202020204" pitchFamily="34" charset="0"/>
                          <a:buChar char="•"/>
                        </a:pPr>
                        <a:r>
                          <a:rPr lang="en-US" dirty="0"/>
                          <a:t>EO #2</a:t>
                        </a:r>
                      </a:p>
                      <a:p>
                        <a:pPr marL="152368" indent="-152368">
                          <a:buFont typeface="Arial" panose="020B0604020202020204" pitchFamily="34" charset="0"/>
                          <a:buChar char="•"/>
                        </a:pPr>
                        <a:r>
                          <a:rPr lang="en-US" dirty="0"/>
                          <a:t>Applies </a:t>
                        </a:r>
                        <a:endParaRPr lang="en-US" dirty="0" smtClean="0"/>
                      </a:p>
                      <a:p>
                        <a:pPr marL="152368" indent="-152368">
                          <a:buFont typeface="Arial" panose="020B0604020202020204" pitchFamily="34" charset="0"/>
                          <a:buChar char="•"/>
                        </a:pPr>
                        <a:r>
                          <a:rPr lang="en-US" dirty="0" smtClean="0"/>
                          <a:t>to </a:t>
                        </a:r>
                        <a:r>
                          <a:rPr lang="en-US" b="1" i="1" dirty="0" smtClean="0"/>
                          <a:t>anyone </a:t>
                        </a:r>
                        <a:r>
                          <a:rPr lang="en-US" b="1" i="1" dirty="0"/>
                          <a:t/>
                        </a:r>
                        <a:br>
                          <a:rPr lang="en-US" b="1" i="1" dirty="0"/>
                        </a:br>
                        <a:r>
                          <a:rPr lang="en-US" b="1" i="1" dirty="0"/>
                          <a:t>from 6 countries</a:t>
                        </a:r>
                      </a:p>
                      <a:p>
                        <a:pPr marL="152368" indent="-152368">
                          <a:buFont typeface="Arial" panose="020B0604020202020204" pitchFamily="34" charset="0"/>
                          <a:buChar char="•"/>
                        </a:pPr>
                        <a:r>
                          <a:rPr lang="en-US" dirty="0"/>
                          <a:t>Clarity</a:t>
                        </a:r>
                      </a:p>
                      <a:p>
                        <a:pPr marL="152368" indent="-152368">
                          <a:buFont typeface="Arial" panose="020B0604020202020204" pitchFamily="34" charset="0"/>
                          <a:buChar char="•"/>
                        </a:pPr>
                        <a:r>
                          <a:rPr lang="en-US" dirty="0"/>
                          <a:t>Exclusions</a:t>
                        </a:r>
                      </a:p>
                      <a:p>
                        <a:pPr marL="152368" indent="-152368">
                          <a:buFont typeface="Arial" panose="020B0604020202020204" pitchFamily="34" charset="0"/>
                          <a:buChar char="•"/>
                        </a:pPr>
                        <a:r>
                          <a:rPr lang="en-US" dirty="0"/>
                          <a:t>Waiver Option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40" name="Group 39"/>
            <p:cNvGrpSpPr/>
            <p:nvPr/>
          </p:nvGrpSpPr>
          <p:grpSpPr>
            <a:xfrm>
              <a:off x="9576598" y="1295401"/>
              <a:ext cx="1761330" cy="3997802"/>
              <a:chOff x="8217208" y="971550"/>
              <a:chExt cx="1761330" cy="299835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340240" y="2800348"/>
                <a:ext cx="1638298" cy="1169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US" sz="1900" dirty="0">
                    <a:solidFill>
                      <a:srgbClr val="FF0000"/>
                    </a:solidFill>
                  </a:rPr>
                  <a:t>Supreme Court </a:t>
                </a:r>
                <a:br>
                  <a:rPr lang="en-US" sz="1900" dirty="0">
                    <a:solidFill>
                      <a:srgbClr val="FF0000"/>
                    </a:solidFill>
                  </a:rPr>
                </a:br>
                <a:r>
                  <a:rPr lang="en-US" sz="1900" dirty="0">
                    <a:solidFill>
                      <a:srgbClr val="FF0000"/>
                    </a:solidFill>
                  </a:rPr>
                  <a:t>allows </a:t>
                </a:r>
                <a:br>
                  <a:rPr lang="en-US" sz="1900" dirty="0">
                    <a:solidFill>
                      <a:srgbClr val="FF0000"/>
                    </a:solidFill>
                  </a:rPr>
                </a:br>
                <a:r>
                  <a:rPr lang="en-US" sz="1900" dirty="0">
                    <a:solidFill>
                      <a:srgbClr val="FF0000"/>
                    </a:solidFill>
                  </a:rPr>
                  <a:t>Visa</a:t>
                </a:r>
              </a:p>
              <a:p>
                <a:pPr>
                  <a:buClr>
                    <a:srgbClr val="FF0000"/>
                  </a:buClr>
                </a:pPr>
                <a:r>
                  <a:rPr lang="en-US" sz="1900" dirty="0">
                    <a:solidFill>
                      <a:srgbClr val="FF0000"/>
                    </a:solidFill>
                  </a:rPr>
                  <a:t>Restr.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217208" y="971550"/>
                <a:ext cx="846930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dirty="0"/>
                  <a:t>Dec 4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421548" y="1"/>
            <a:ext cx="8926425" cy="461663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Changing Immigration Landscape &amp; The Match  </a:t>
            </a:r>
          </a:p>
        </p:txBody>
      </p:sp>
      <p:sp>
        <p:nvSpPr>
          <p:cNvPr id="50" name="Explosion 1 49"/>
          <p:cNvSpPr/>
          <p:nvPr/>
        </p:nvSpPr>
        <p:spPr>
          <a:xfrm>
            <a:off x="9945739" y="388978"/>
            <a:ext cx="935940" cy="102155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945739" y="627852"/>
            <a:ext cx="935940" cy="553996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ROL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Feb 21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51554" y="394562"/>
            <a:ext cx="476856" cy="138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wordArtVert" wrap="square" lIns="91437" tIns="45719" rIns="91437" bIns="45719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3396" y="453665"/>
            <a:ext cx="476856" cy="138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wordArtVert" wrap="square" lIns="91437" tIns="45719" rIns="91437" bIns="45719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42650" y="723900"/>
            <a:ext cx="990600" cy="5833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7" rIns="121835" bIns="60917"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2018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Match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13119" y="675876"/>
            <a:ext cx="1029428" cy="5849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7" rIns="121835" bIns="6091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2017 Match 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76963" y="675876"/>
            <a:ext cx="1284554" cy="5849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7" rIns="121835" bIns="60917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AY2017-18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Start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981611" y="4699677"/>
            <a:ext cx="1051639" cy="1254948"/>
          </a:xfrm>
          <a:prstGeom prst="rect">
            <a:avLst/>
          </a:prstGeom>
          <a:solidFill>
            <a:srgbClr val="F08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Supreme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Court Hearing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*April </a:t>
            </a:r>
            <a:r>
              <a:rPr lang="en-US" sz="1700" b="1" dirty="0">
                <a:solidFill>
                  <a:schemeClr val="tx1"/>
                </a:solidFill>
              </a:rPr>
              <a:t>25 </a:t>
            </a:r>
          </a:p>
          <a:p>
            <a:pPr algn="ctr"/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9450" y="-228600"/>
            <a:ext cx="10961370" cy="1582739"/>
          </a:xfrm>
        </p:spPr>
        <p:txBody>
          <a:bodyPr lIns="121835" tIns="60917" rIns="121835" bIns="60917">
            <a:normAutofit fontScale="90000"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/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sz="5300" b="1" dirty="0"/>
              <a:t>Agenda</a:t>
            </a:r>
            <a:r>
              <a:rPr lang="en-US" sz="5300" b="1" dirty="0">
                <a:solidFill>
                  <a:srgbClr val="000066"/>
                </a:solidFill>
              </a:rPr>
              <a:t>  </a:t>
            </a:r>
            <a:r>
              <a:rPr lang="en-US" sz="5300" b="1" dirty="0"/>
              <a:t/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17650" y="1524000"/>
            <a:ext cx="10052685" cy="4602164"/>
          </a:xfrm>
        </p:spPr>
        <p:txBody>
          <a:bodyPr lIns="121835" tIns="60917" rIns="121835" bIns="60917">
            <a:noAutofit/>
          </a:bodyPr>
          <a:lstStyle/>
          <a:p>
            <a:pPr marL="611288" lvl="1" indent="-456880">
              <a:buFont typeface="Lucida Sans Unicode" panose="020B0602030504020204" pitchFamily="34" charset="0"/>
              <a:buChar char="▶"/>
            </a:pPr>
            <a:r>
              <a:rPr lang="en-US" dirty="0" smtClean="0"/>
              <a:t>ECFMG’s </a:t>
            </a:r>
            <a:r>
              <a:rPr lang="en-US" dirty="0"/>
              <a:t>Role, Programs and </a:t>
            </a:r>
            <a:r>
              <a:rPr lang="en-US" dirty="0" smtClean="0"/>
              <a:t>Services</a:t>
            </a:r>
            <a:endParaRPr lang="en-US" dirty="0"/>
          </a:p>
          <a:p>
            <a:pPr marL="611288" lvl="1" indent="-456880">
              <a:buFont typeface="Lucida Sans Unicode" panose="020B0602030504020204" pitchFamily="34" charset="0"/>
              <a:buChar char="▶"/>
            </a:pPr>
            <a:r>
              <a:rPr lang="en-US" dirty="0" smtClean="0"/>
              <a:t>Recruiting </a:t>
            </a:r>
            <a:r>
              <a:rPr lang="en-US" dirty="0"/>
              <a:t>IMGs and Foreign National Physicians</a:t>
            </a:r>
          </a:p>
          <a:p>
            <a:pPr marL="1144314" lvl="2" indent="-456880">
              <a:buSzPct val="80000"/>
            </a:pPr>
            <a:r>
              <a:rPr lang="en-US" sz="2800" dirty="0"/>
              <a:t>Requirements, timelines and immigration options</a:t>
            </a:r>
          </a:p>
          <a:p>
            <a:pPr marL="611288" lvl="1" indent="-456880">
              <a:buFont typeface="Lucida Sans Unicode" panose="020B0602030504020204" pitchFamily="34" charset="0"/>
              <a:buChar char="▶"/>
            </a:pPr>
            <a:r>
              <a:rPr lang="en-US" dirty="0" smtClean="0"/>
              <a:t>ECFMG </a:t>
            </a:r>
            <a:r>
              <a:rPr lang="en-US" dirty="0"/>
              <a:t>J-1 Visa </a:t>
            </a:r>
            <a:r>
              <a:rPr lang="en-US" dirty="0" smtClean="0"/>
              <a:t>Sponsorship</a:t>
            </a:r>
          </a:p>
          <a:p>
            <a:pPr marL="1142200" lvl="2" indent="-456880">
              <a:buSzPct val="80000"/>
            </a:pPr>
            <a:r>
              <a:rPr lang="en-US" sz="2800" dirty="0" smtClean="0"/>
              <a:t>Regulations</a:t>
            </a:r>
            <a:r>
              <a:rPr lang="en-US" sz="2800" dirty="0"/>
              <a:t>, roles and responsibilities </a:t>
            </a:r>
          </a:p>
          <a:p>
            <a:pPr marL="609173" lvl="1" indent="-456880">
              <a:buFont typeface="Lucida Sans Unicode" panose="020B0602030504020204" pitchFamily="34" charset="0"/>
              <a:buChar char="▶"/>
            </a:pPr>
            <a:r>
              <a:rPr lang="en-US" dirty="0" smtClean="0"/>
              <a:t>Best Practices in Supporting IMG residents </a:t>
            </a:r>
          </a:p>
          <a:p>
            <a:pPr marL="609173" lvl="1" indent="-456880">
              <a:buFont typeface="Lucida Sans Unicode" panose="020B0602030504020204" pitchFamily="34" charset="0"/>
              <a:buChar char="▶"/>
            </a:pPr>
            <a:r>
              <a:rPr lang="en-US" dirty="0" smtClean="0"/>
              <a:t>Discussion </a:t>
            </a:r>
            <a:endParaRPr lang="en-US" dirty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5587" y="3182779"/>
            <a:ext cx="246114" cy="400023"/>
          </a:xfrm>
          <a:prstGeom prst="rect">
            <a:avLst/>
          </a:prstGeom>
        </p:spPr>
        <p:txBody>
          <a:bodyPr wrap="none" lIns="121835" tIns="60917" rIns="121835" bIns="60917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850" y="351902"/>
            <a:ext cx="10794192" cy="738577"/>
          </a:xfrm>
          <a:prstGeom prst="rect">
            <a:avLst/>
          </a:prstGeom>
          <a:noFill/>
        </p:spPr>
        <p:txBody>
          <a:bodyPr wrap="square" lIns="121835" tIns="60917" rIns="121835" bIns="60917" rtlCol="0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Arial" panose="020B0604020202020204" pitchFamily="34" charset="0"/>
              </a:rPr>
              <a:t>Outlook for 2018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450" y="1219201"/>
            <a:ext cx="11125200" cy="5924612"/>
          </a:xfrm>
          <a:prstGeom prst="rect">
            <a:avLst/>
          </a:prstGeom>
          <a:noFill/>
        </p:spPr>
        <p:txBody>
          <a:bodyPr wrap="square" lIns="121835" tIns="60917" rIns="121835" bIns="60917" rtlCol="0">
            <a:spAutoFit/>
          </a:bodyPr>
          <a:lstStyle/>
          <a:p>
            <a:pPr marL="609173" indent="-609173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ECFMG </a:t>
            </a:r>
            <a:r>
              <a:rPr lang="en-US" sz="2400" dirty="0" smtClean="0">
                <a:cs typeface="Arial" panose="020B0604020202020204" pitchFamily="34" charset="0"/>
              </a:rPr>
              <a:t>monitors </a:t>
            </a:r>
            <a:r>
              <a:rPr lang="en-US" sz="2400" dirty="0">
                <a:cs typeface="Arial" panose="020B0604020202020204" pitchFamily="34" charset="0"/>
              </a:rPr>
              <a:t>and </a:t>
            </a:r>
            <a:r>
              <a:rPr lang="en-US" sz="2400" dirty="0" smtClean="0">
                <a:cs typeface="Arial" panose="020B0604020202020204" pitchFamily="34" charset="0"/>
              </a:rPr>
              <a:t>reports </a:t>
            </a:r>
            <a:r>
              <a:rPr lang="en-US" sz="2400" dirty="0">
                <a:cs typeface="Arial" panose="020B0604020202020204" pitchFamily="34" charset="0"/>
              </a:rPr>
              <a:t>on </a:t>
            </a:r>
            <a:r>
              <a:rPr lang="en-US" sz="2400" dirty="0" smtClean="0">
                <a:cs typeface="Arial" panose="020B0604020202020204" pitchFamily="34" charset="0"/>
              </a:rPr>
              <a:t>immigration policy trends/changes  </a:t>
            </a:r>
          </a:p>
          <a:p>
            <a:pPr marL="1523573" lvl="2" indent="-609173"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Website resources  </a:t>
            </a:r>
            <a:r>
              <a:rPr lang="en-US" sz="2000" dirty="0" smtClean="0">
                <a:cs typeface="Arial" panose="020B0604020202020204" pitchFamily="34" charset="0"/>
                <a:hlinkClick r:id="rId3"/>
              </a:rPr>
              <a:t>https</a:t>
            </a:r>
            <a:r>
              <a:rPr lang="en-US" sz="2000" dirty="0">
                <a:cs typeface="Arial" panose="020B0604020202020204" pitchFamily="34" charset="0"/>
                <a:hlinkClick r:id="rId3"/>
              </a:rPr>
              <a:t>://</a:t>
            </a:r>
            <a:r>
              <a:rPr lang="en-US" sz="2000" dirty="0" smtClean="0">
                <a:cs typeface="Arial" panose="020B0604020202020204" pitchFamily="34" charset="0"/>
                <a:hlinkClick r:id="rId3"/>
              </a:rPr>
              <a:t>www.ecfmg.org/annc/presidential-proclamation/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1523573" lvl="2" indent="-609173">
              <a:buFont typeface="Wingdings" panose="05000000000000000000" pitchFamily="2" charset="2"/>
              <a:buChar char="ü"/>
            </a:pPr>
            <a:r>
              <a:rPr lang="en-US" sz="2400" b="1" dirty="0" smtClean="0"/>
              <a:t>Consular fact-sheet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://www.ecfmg.org/annc/fact-sheet-consular-officials.pdf</a:t>
            </a:r>
            <a:endParaRPr lang="en-US" sz="2000" dirty="0"/>
          </a:p>
          <a:p>
            <a:pPr marL="1523573" lvl="2" indent="-609173">
              <a:buFont typeface="Wingdings" panose="05000000000000000000" pitchFamily="2" charset="2"/>
              <a:buChar char="ü"/>
            </a:pPr>
            <a:endParaRPr lang="en-US" sz="2800" b="1" i="1" dirty="0"/>
          </a:p>
          <a:p>
            <a:pPr marL="609173" indent="-609173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EVSP’s J-1 sponsorship application season for AY2018-19 is underway </a:t>
            </a:r>
          </a:p>
          <a:p>
            <a:pPr marL="1523573" lvl="2" indent="-609173">
              <a:buFont typeface="Wingdings" panose="05000000000000000000" pitchFamily="2" charset="2"/>
              <a:buChar char="ü"/>
            </a:pPr>
            <a:r>
              <a:rPr lang="en-US" sz="2400" dirty="0" smtClean="0"/>
              <a:t>No significant policy changes by Department of State</a:t>
            </a:r>
          </a:p>
          <a:p>
            <a:pPr marL="1523573" lvl="2" indent="-609173">
              <a:buFont typeface="Wingdings" panose="05000000000000000000" pitchFamily="2" charset="2"/>
              <a:buChar char="ü"/>
            </a:pPr>
            <a:r>
              <a:rPr lang="en-US" sz="2400" dirty="0" smtClean="0"/>
              <a:t>Emphasis on </a:t>
            </a:r>
            <a:r>
              <a:rPr lang="en-US" sz="2400" b="1" i="1" dirty="0" smtClean="0"/>
              <a:t>strict enforcement of existing regulations</a:t>
            </a:r>
            <a:r>
              <a:rPr lang="en-US" sz="2800" b="1" i="1" dirty="0" smtClean="0"/>
              <a:t>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1523573" lvl="4" indent="-609173"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Report J-1 visa delays/denials to </a:t>
            </a:r>
            <a:r>
              <a:rPr lang="en-US" sz="2400" dirty="0">
                <a:cs typeface="Arial" panose="020B0604020202020204" pitchFamily="34" charset="0"/>
              </a:rPr>
              <a:t>your Training Program Liaison (TPL)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1523573" lvl="4" indent="-609173">
              <a:buFont typeface="Wingdings" panose="05000000000000000000" pitchFamily="2" charset="2"/>
              <a:buChar char="ü"/>
            </a:pPr>
            <a:endParaRPr lang="en-US" sz="2400" dirty="0">
              <a:cs typeface="Arial" panose="020B0604020202020204" pitchFamily="34" charset="0"/>
            </a:endParaRPr>
          </a:p>
          <a:p>
            <a:pPr marL="609173" indent="-609173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ECFMG is collaborating actively with GME community , offering workshops and webinars on immigration issues and best practices in support of non-citizen IMGs </a:t>
            </a:r>
          </a:p>
          <a:p>
            <a:pPr marL="1066053" lvl="1" indent="-45688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1066053" lvl="1" indent="-456880">
              <a:buFont typeface="Wingdings" panose="05000000000000000000" pitchFamily="2" charset="2"/>
              <a:buChar char="ü"/>
            </a:pPr>
            <a:endParaRPr lang="en-US" sz="2700" dirty="0"/>
          </a:p>
          <a:p>
            <a:pPr marL="1066053" lvl="1" indent="-45688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1218347" lvl="1" indent="-609173">
              <a:buFont typeface="Wingdings" panose="05000000000000000000" pitchFamily="2" charset="2"/>
              <a:buChar char="ü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682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" y="1371600"/>
            <a:ext cx="12144502" cy="2819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/>
              <a:t>Issues and Considerations </a:t>
            </a:r>
            <a:br>
              <a:rPr lang="en-US" b="1" dirty="0" smtClean="0"/>
            </a:br>
            <a:r>
              <a:rPr lang="en-US" b="1" dirty="0" smtClean="0"/>
              <a:t>for GME Programs </a:t>
            </a:r>
            <a:r>
              <a:rPr lang="en-US" sz="4000" b="1" i="1" dirty="0">
                <a:solidFill>
                  <a:srgbClr val="002060"/>
                </a:solidFill>
              </a:rPr>
              <a:t/>
            </a:r>
            <a:br>
              <a:rPr lang="en-US" sz="4000" b="1" i="1" dirty="0">
                <a:solidFill>
                  <a:srgbClr val="002060"/>
                </a:solidFill>
              </a:rPr>
            </a:b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H="1">
            <a:off x="-913448" y="1066801"/>
            <a:ext cx="1776148" cy="5135563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90000"/>
              </a:lnSpc>
              <a:buNone/>
            </a:pPr>
            <a:endParaRPr lang="en-US" altLang="en-US" sz="800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66"/>
                </a:solidFill>
              </a:rPr>
              <a:t>`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018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179301" y="6858000"/>
            <a:ext cx="1623907" cy="9144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1367347" y="6400802"/>
            <a:ext cx="659712" cy="381001"/>
          </a:xfrm>
          <a:prstGeom prst="rect">
            <a:avLst/>
          </a:prstGeom>
        </p:spPr>
        <p:txBody>
          <a:bodyPr vert="horz" lIns="68626" tIns="34313" rIns="68626" bIns="3431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2" y="308153"/>
            <a:ext cx="1191287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1"/>
            <a:r>
              <a:rPr lang="en-US" sz="4000" b="1" dirty="0" smtClean="0"/>
              <a:t>Best Practices for IMG Recruitment and Training </a:t>
            </a:r>
            <a:endParaRPr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878-3891-4AF8-84D6-3C0F80DE97E7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7026533"/>
              </p:ext>
            </p:extLst>
          </p:nvPr>
        </p:nvGraphicFramePr>
        <p:xfrm>
          <a:off x="723149" y="1266197"/>
          <a:ext cx="10707634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455"/>
                <a:gridCol w="5424179"/>
              </a:tblGrid>
              <a:tr h="4724400">
                <a:tc>
                  <a:txBody>
                    <a:bodyPr/>
                    <a:lstStyle/>
                    <a:p>
                      <a:endParaRPr lang="en-US" sz="300" dirty="0" smtClean="0"/>
                    </a:p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Hospital / DIO </a:t>
                      </a:r>
                    </a:p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Director and Coordinator </a:t>
                      </a:r>
                    </a:p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Program Liaison (TPL)  </a:t>
                      </a:r>
                    </a:p>
                    <a:p>
                      <a:endParaRPr lang="en-US" sz="1500" dirty="0" smtClean="0"/>
                    </a:p>
                    <a:p>
                      <a:endParaRPr lang="en-US" sz="1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117282" marR="1172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IMG / Foreign National Physician</a:t>
                      </a:r>
                    </a:p>
                    <a:p>
                      <a:endParaRPr lang="en-US" sz="1900" dirty="0" smtClean="0"/>
                    </a:p>
                    <a:p>
                      <a:endParaRPr lang="en-US" sz="1600" dirty="0" smtClean="0"/>
                    </a:p>
                  </a:txBody>
                  <a:tcPr marL="117282" marR="117282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702948"/>
            <a:ext cx="3124200" cy="25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C:\Users\efitzpatrick\AppData\Local\Microsoft\Windows\Temporary Internet Files\Content.IE5\6OUFOFDK\409606680_64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33913" y="-4920094"/>
            <a:ext cx="5480000" cy="30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efitzpatrick\AppData\Local\Microsoft\Windows\Temporary Internet Files\Content.IE5\6OUFOFDK\409606680_64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2" y="2590802"/>
            <a:ext cx="3951237" cy="28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400" y="2590802"/>
            <a:ext cx="10859876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88" y="165100"/>
            <a:ext cx="11265853" cy="1130299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The Incoming PGY1 Resident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2800" b="1" i="1" dirty="0">
              <a:solidFill>
                <a:srgbClr val="00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280" y="990600"/>
            <a:ext cx="11177045" cy="5257804"/>
          </a:xfrm>
        </p:spPr>
        <p:txBody>
          <a:bodyPr>
            <a:normAutofit fontScale="32500" lnSpcReduction="20000"/>
          </a:bodyPr>
          <a:lstStyle/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6200" dirty="0" smtClean="0"/>
              <a:t>  				</a:t>
            </a:r>
            <a:r>
              <a:rPr lang="en-US" sz="8600" b="1" i="1" dirty="0" smtClean="0"/>
              <a:t>Critical </a:t>
            </a:r>
            <a:r>
              <a:rPr lang="en-US" sz="8600" b="1" i="1" dirty="0"/>
              <a:t>Issues and Timelines </a:t>
            </a:r>
            <a:endParaRPr lang="en-US" sz="8600" b="1" i="1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sz="6200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7400" b="1" dirty="0" smtClean="0"/>
              <a:t>Recruitment</a:t>
            </a:r>
            <a:endParaRPr lang="en-US" sz="7400" dirty="0" smtClean="0"/>
          </a:p>
          <a:p>
            <a:pPr marL="571500" lvl="1" indent="-231775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5600" dirty="0" smtClean="0"/>
              <a:t>ERAS application, interview, selection</a:t>
            </a:r>
          </a:p>
          <a:p>
            <a:pPr marL="339725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sz="5600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7400" b="1" dirty="0" smtClean="0"/>
              <a:t>Credential Check </a:t>
            </a:r>
          </a:p>
          <a:p>
            <a:pPr indent="228600">
              <a:lnSpc>
                <a:spcPct val="120000"/>
              </a:lnSpc>
              <a:spcBef>
                <a:spcPts val="0"/>
              </a:spcBef>
              <a:tabLst>
                <a:tab pos="342900" algn="l"/>
                <a:tab pos="400050" algn="l"/>
              </a:tabLst>
            </a:pPr>
            <a:r>
              <a:rPr lang="en-US" sz="5600" dirty="0" smtClean="0"/>
              <a:t>Diploma/transcript</a:t>
            </a:r>
            <a:r>
              <a:rPr lang="en-US" sz="5600" dirty="0"/>
              <a:t>, </a:t>
            </a:r>
            <a:r>
              <a:rPr lang="en-US" sz="5600" dirty="0" smtClean="0"/>
              <a:t>USMLEs, ECFMG Certificate, medical </a:t>
            </a:r>
            <a:r>
              <a:rPr lang="en-US" sz="5600" dirty="0"/>
              <a:t>license</a:t>
            </a:r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altLang="en-US" sz="7200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altLang="en-US" sz="7400" b="1" dirty="0" smtClean="0"/>
              <a:t>Immigration</a:t>
            </a:r>
            <a:r>
              <a:rPr lang="en-US" altLang="en-US" sz="7400" dirty="0" smtClean="0"/>
              <a:t> </a:t>
            </a:r>
          </a:p>
          <a:p>
            <a:pPr marL="571500" lvl="1" indent="-231775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5600" dirty="0" smtClean="0"/>
              <a:t>Applicant’s </a:t>
            </a:r>
            <a:r>
              <a:rPr lang="en-US" altLang="en-US" sz="5600" dirty="0"/>
              <a:t>U.S. immigration </a:t>
            </a:r>
            <a:r>
              <a:rPr lang="en-US" altLang="en-US" sz="5600" dirty="0" smtClean="0"/>
              <a:t>history</a:t>
            </a:r>
          </a:p>
          <a:p>
            <a:pPr marL="571500" lvl="1" indent="-231775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5600" dirty="0" smtClean="0"/>
              <a:t>Internal visa policies/procedures/ coordination/ oversight - </a:t>
            </a:r>
            <a:r>
              <a:rPr lang="en-US" altLang="en-US" sz="5200" dirty="0" smtClean="0"/>
              <a:t> ECFMG/J-1, H-1B, other </a:t>
            </a:r>
          </a:p>
          <a:p>
            <a:pPr marL="571500" lvl="1" indent="-231775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5600" dirty="0" smtClean="0"/>
              <a:t>Resident must apply for and secure “visa status” to begin training on time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buNone/>
              <a:tabLst>
                <a:tab pos="914400" algn="l"/>
              </a:tabLst>
            </a:pPr>
            <a:endParaRPr lang="en-US" sz="6400" b="1" dirty="0" smtClean="0"/>
          </a:p>
          <a:p>
            <a:pPr indent="0">
              <a:lnSpc>
                <a:spcPct val="120000"/>
              </a:lnSpc>
              <a:spcBef>
                <a:spcPct val="0"/>
              </a:spcBef>
              <a:buNone/>
              <a:tabLst>
                <a:tab pos="914400" algn="l"/>
              </a:tabLst>
            </a:pPr>
            <a:r>
              <a:rPr lang="en-US" sz="7400" b="1" dirty="0" smtClean="0"/>
              <a:t>Program Start</a:t>
            </a:r>
          </a:p>
          <a:p>
            <a:pPr marL="571500" indent="-228600">
              <a:lnSpc>
                <a:spcPct val="120000"/>
              </a:lnSpc>
              <a:spcBef>
                <a:spcPct val="0"/>
              </a:spcBef>
              <a:tabLst>
                <a:tab pos="914400" algn="l"/>
              </a:tabLst>
            </a:pPr>
            <a:r>
              <a:rPr lang="en-US" sz="5600" dirty="0" smtClean="0"/>
              <a:t>Arrival, Orientation, On-boarding</a:t>
            </a:r>
          </a:p>
          <a:p>
            <a:pPr marL="571500" indent="-228600">
              <a:lnSpc>
                <a:spcPct val="120000"/>
              </a:lnSpc>
              <a:spcBef>
                <a:spcPct val="0"/>
              </a:spcBef>
              <a:tabLst>
                <a:tab pos="914400" algn="l"/>
              </a:tabLst>
            </a:pPr>
            <a:r>
              <a:rPr lang="en-US" sz="5600" dirty="0" smtClean="0"/>
              <a:t>Obtain </a:t>
            </a:r>
            <a:r>
              <a:rPr lang="en-US" sz="5600" dirty="0"/>
              <a:t>Social </a:t>
            </a:r>
            <a:r>
              <a:rPr lang="en-US" sz="5600" dirty="0" smtClean="0"/>
              <a:t>Security number, drivers license, housing etc. </a:t>
            </a:r>
          </a:p>
          <a:p>
            <a:pPr marL="1056570" lvl="2" indent="-34290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SzPct val="100000"/>
              <a:defRPr/>
            </a:pPr>
            <a:r>
              <a:rPr lang="en-US" altLang="en-US" sz="1600" dirty="0" smtClean="0"/>
              <a:t>  </a:t>
            </a:r>
            <a:endParaRPr lang="en-US" altLang="en-US" sz="1600" dirty="0"/>
          </a:p>
          <a:p>
            <a:pPr marL="1056570" lvl="2" indent="-34290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SzPct val="100000"/>
              <a:defRPr/>
            </a:pPr>
            <a:endParaRPr lang="en-US" dirty="0"/>
          </a:p>
          <a:p>
            <a:pPr marL="1073495" lvl="2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 2" panose="05020102010507070707" pitchFamily="18" charset="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88" y="330199"/>
            <a:ext cx="11265853" cy="12065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The Continuing Resident: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000066"/>
                </a:solidFill>
              </a:rPr>
              <a:t/>
            </a:r>
            <a:br>
              <a:rPr lang="en-US" sz="2400" b="1" dirty="0" smtClean="0">
                <a:solidFill>
                  <a:srgbClr val="000066"/>
                </a:solidFill>
              </a:rPr>
            </a:br>
            <a:endParaRPr lang="en-US" sz="2400" b="1" i="1" dirty="0">
              <a:solidFill>
                <a:srgbClr val="00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450" y="762000"/>
            <a:ext cx="12261850" cy="5245099"/>
          </a:xfrm>
        </p:spPr>
        <p:txBody>
          <a:bodyPr>
            <a:normAutofit lnSpcReduction="10000"/>
          </a:bodyPr>
          <a:lstStyle/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sz="1800" b="1" i="1" dirty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1800" b="1" i="1" dirty="0" smtClean="0"/>
              <a:t>			</a:t>
            </a:r>
            <a:r>
              <a:rPr lang="en-US" b="1" i="1" dirty="0" smtClean="0"/>
              <a:t>Critical </a:t>
            </a:r>
            <a:r>
              <a:rPr lang="en-US" b="1" i="1" dirty="0"/>
              <a:t>Issues and Timelines </a:t>
            </a:r>
            <a:endParaRPr lang="en-US" dirty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sz="1800" b="1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2400" b="1" dirty="0" smtClean="0"/>
              <a:t>Academic Milestones</a:t>
            </a:r>
            <a:r>
              <a:rPr lang="en-US" sz="2400" dirty="0" smtClean="0"/>
              <a:t> </a:t>
            </a:r>
          </a:p>
          <a:p>
            <a:pPr marL="625522" lvl="1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Evaluations, progression in training, board credit, USMLE Step 3</a:t>
            </a:r>
          </a:p>
          <a:p>
            <a:pPr marL="625522" lvl="1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Advising on subspecialties </a:t>
            </a:r>
          </a:p>
          <a:p>
            <a:pPr marL="625522" lvl="1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800" b="1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2400" b="1" dirty="0" smtClean="0"/>
              <a:t>Required Reporting</a:t>
            </a:r>
          </a:p>
          <a:p>
            <a:pPr marL="625522" lvl="1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Remediation, leaves of absence, proposed changes, professionalism etc.  </a:t>
            </a:r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sz="1800" b="1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2400" b="1" dirty="0" smtClean="0"/>
              <a:t>Maintaining/Renewing Visa Status  </a:t>
            </a:r>
          </a:p>
          <a:p>
            <a:pPr marL="625522" lvl="1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Application to ECFMG for J-1 visa sponsorship, extension for other statuses</a:t>
            </a:r>
          </a:p>
          <a:p>
            <a:pPr marL="1025572" lvl="2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i="1" dirty="0" smtClean="0"/>
              <a:t>J-1 physicians with DOS waiver recommendation are not eligible for a training extension</a:t>
            </a:r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endParaRPr lang="en-US" sz="2000" b="1" dirty="0" smtClean="0"/>
          </a:p>
          <a:p>
            <a:pPr marL="339772" lvl="1" indent="0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None/>
              <a:defRPr/>
            </a:pPr>
            <a:r>
              <a:rPr lang="en-US" sz="2400" b="1" dirty="0" smtClean="0"/>
              <a:t>Wellness</a:t>
            </a:r>
            <a:r>
              <a:rPr lang="en-US" sz="2400" dirty="0" smtClean="0"/>
              <a:t> </a:t>
            </a:r>
          </a:p>
          <a:p>
            <a:pPr marL="625522" lvl="1">
              <a:lnSpc>
                <a:spcPct val="90000"/>
              </a:lnSpc>
              <a:spcBef>
                <a:spcPts val="52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Cultural adjustment, family etc.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20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230" y="230427"/>
            <a:ext cx="1116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Summary and 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9F4-C56F-424C-91DB-CB504C0E2C08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650" y="1219200"/>
            <a:ext cx="102437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What can we do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at the institutional and program level 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to better support IMGs from recruitment through training? 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US" sz="2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DIO, GME Director, GMEC   </a:t>
            </a:r>
          </a:p>
          <a:p>
            <a:pPr lvl="0" algn="ctr"/>
            <a:endParaRPr lang="en-US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House Staff/Credentials, HR, Risk Management, Wellness </a:t>
            </a:r>
          </a:p>
          <a:p>
            <a:pPr lvl="0" algn="ctr"/>
            <a:endParaRPr lang="en-US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Program Director &amp; Coordinator/Administrator</a:t>
            </a:r>
          </a:p>
          <a:p>
            <a:pPr lvl="0" algn="ctr"/>
            <a:endParaRPr lang="en-US" sz="2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Training Program Liaison (TPL)</a:t>
            </a:r>
          </a:p>
          <a:p>
            <a:pPr lvl="0" algn="ctr"/>
            <a:endParaRPr lang="en-US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ECFMG</a:t>
            </a:r>
          </a:p>
          <a:p>
            <a:pPr lvl="0" algn="ctr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965" y="838201"/>
            <a:ext cx="10961370" cy="5211763"/>
          </a:xfrm>
          <a:noFill/>
        </p:spPr>
        <p:txBody>
          <a:bodyPr>
            <a:normAutofit fontScale="62500" lnSpcReduction="20000"/>
          </a:bodyPr>
          <a:lstStyle/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endParaRPr lang="en-US" sz="3600" dirty="0" smtClean="0"/>
          </a:p>
          <a:p>
            <a:pPr marL="0" lvl="1" indent="0" algn="ctr">
              <a:spcBef>
                <a:spcPts val="0"/>
              </a:spcBef>
              <a:buNone/>
            </a:pPr>
            <a:endParaRPr lang="en-US" u="sng" dirty="0" smtClean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endParaRPr lang="en-US" b="1" dirty="0" smtClean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b="1" u="sng" dirty="0" smtClean="0"/>
              <a:t>Contact </a:t>
            </a:r>
            <a:r>
              <a:rPr lang="en-US" b="1" u="sng" dirty="0"/>
              <a:t>for General </a:t>
            </a:r>
            <a:r>
              <a:rPr lang="en-US" b="1" u="sng" dirty="0" smtClean="0"/>
              <a:t>ECFMG / IMG Academic </a:t>
            </a:r>
            <a:r>
              <a:rPr lang="en-US" b="1" u="sng" dirty="0"/>
              <a:t>Medicine </a:t>
            </a:r>
            <a:r>
              <a:rPr lang="en-US" b="1" u="sng" dirty="0" smtClean="0"/>
              <a:t>Issues </a:t>
            </a:r>
            <a:endParaRPr lang="en-US" b="1" u="sng" dirty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b="1" dirty="0"/>
              <a:t> 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Eleanor Fitzpatrick, MA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/>
              <a:t>Director, House of Medicine Initiatives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/>
              <a:t>Global Education in Medicine Services   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efitzpatrick@ecfmg.org</a:t>
            </a:r>
            <a:endParaRPr lang="en-US" dirty="0" smtClean="0"/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 smtClean="0"/>
              <a:t>215-823-2127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lvl="1" indent="0" algn="ctr">
              <a:spcBef>
                <a:spcPts val="0"/>
              </a:spcBef>
              <a:buNone/>
            </a:pPr>
            <a:endParaRPr lang="en-US" sz="2900" b="1" u="sng" dirty="0"/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2900" b="1" u="sng" dirty="0" smtClean="0"/>
              <a:t>Contacts </a:t>
            </a:r>
            <a:r>
              <a:rPr lang="en-US" sz="2900" b="1" u="sng" dirty="0"/>
              <a:t>for </a:t>
            </a:r>
            <a:r>
              <a:rPr lang="en-US" sz="2900" b="1" u="sng" dirty="0" smtClean="0"/>
              <a:t>All J-1 </a:t>
            </a:r>
            <a:r>
              <a:rPr lang="en-US" sz="2900" b="1" u="sng" dirty="0"/>
              <a:t>Sponsorship Issues  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en-US" sz="3400" b="1" dirty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b="1" dirty="0">
                <a:solidFill>
                  <a:srgbClr val="000066"/>
                </a:solidFill>
              </a:rPr>
              <a:t>Tracy Wallowicz</a:t>
            </a:r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dirty="0"/>
              <a:t>Director, EVSP and Compliance</a:t>
            </a:r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dirty="0"/>
              <a:t>215-823-2120</a:t>
            </a:r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dirty="0">
                <a:hlinkClick r:id="rId4"/>
              </a:rPr>
              <a:t>twallowicz@ecfmg.org</a:t>
            </a:r>
            <a:endParaRPr lang="en-US" dirty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endParaRPr lang="en-US" dirty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b="1" dirty="0">
                <a:solidFill>
                  <a:srgbClr val="000066"/>
                </a:solidFill>
              </a:rPr>
              <a:t>Irene Anthony</a:t>
            </a:r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dirty="0"/>
              <a:t>EVSP Operations Manager</a:t>
            </a:r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dirty="0"/>
              <a:t>215-823-2132</a:t>
            </a:r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US" dirty="0">
                <a:hlinkClick r:id="rId5"/>
              </a:rPr>
              <a:t>ianthony@ecfmg.org</a:t>
            </a:r>
            <a:endParaRPr lang="en-US" dirty="0"/>
          </a:p>
          <a:p>
            <a:pPr marL="0" lvl="1" indent="0" algn="ctr">
              <a:spcBef>
                <a:spcPts val="0"/>
              </a:spcBef>
              <a:buNone/>
            </a:pPr>
            <a:endParaRPr lang="en-US" dirty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endParaRPr lang="en-US" dirty="0"/>
          </a:p>
          <a:p>
            <a:pPr marL="420624" lvl="1" indent="-384048" algn="ctr">
              <a:lnSpc>
                <a:spcPct val="80000"/>
              </a:lnSpc>
              <a:buClr>
                <a:schemeClr val="accent1"/>
              </a:buClr>
              <a:buSzPct val="80000"/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1206" y="76201"/>
            <a:ext cx="10656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ECFMG </a:t>
            </a:r>
          </a:p>
          <a:p>
            <a:pPr algn="ctr"/>
            <a:r>
              <a:rPr lang="en-US" sz="2400" b="1" dirty="0" smtClean="0"/>
              <a:t>Expert </a:t>
            </a:r>
            <a:r>
              <a:rPr lang="en-US" sz="2400" b="1" dirty="0"/>
              <a:t>Resource &amp; </a:t>
            </a:r>
            <a:r>
              <a:rPr lang="en-US" sz="2400" b="1" dirty="0" smtClean="0"/>
              <a:t>Collaborative Partner </a:t>
            </a:r>
            <a:r>
              <a:rPr lang="en-US" sz="2400" b="1" dirty="0"/>
              <a:t>on IMGs Issues </a:t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8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023" y="2990671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Information</a:t>
            </a:r>
          </a:p>
          <a:p>
            <a:r>
              <a:rPr lang="en-US" sz="3600" dirty="0" smtClean="0"/>
              <a:t>                     www.ecfmg.org  </a:t>
            </a:r>
            <a:r>
              <a:rPr lang="en-US" sz="3600" dirty="0" smtClean="0">
                <a:solidFill>
                  <a:schemeClr val="tx2"/>
                </a:solidFill>
              </a:rPr>
              <a:t>| </a:t>
            </a:r>
          </a:p>
        </p:txBody>
      </p:sp>
      <p:pic>
        <p:nvPicPr>
          <p:cNvPr id="5" name="Picture 3" descr="I:\Logos\Social Media Icons\FB-f-Logo__blue_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15" y="3674019"/>
            <a:ext cx="486461" cy="4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:\Logos\Social Media Icons\TwitterLogo_#55ac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91" y="3581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:\Logos\Social Media Icons\LinkedInIcon-128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25" y="3674019"/>
            <a:ext cx="567699" cy="5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250" y="1897559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Thank You! 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9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253" y="6247806"/>
            <a:ext cx="2537354" cy="458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60455" y="6247806"/>
            <a:ext cx="3858390" cy="458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idx="1"/>
          </p:nvPr>
        </p:nvSpPr>
        <p:spPr>
          <a:xfrm>
            <a:off x="101494" y="1600200"/>
            <a:ext cx="11976312" cy="4724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en-US" altLang="en-US" sz="3000" dirty="0"/>
              <a:t>Private, </a:t>
            </a:r>
            <a:r>
              <a:rPr lang="en-US" altLang="en-US" sz="3000" dirty="0" smtClean="0"/>
              <a:t>non-profit, non-governmental organization</a:t>
            </a:r>
            <a:endParaRPr lang="en-US" altLang="en-US" sz="3000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30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Founded in 1956</a:t>
            </a:r>
          </a:p>
          <a:p>
            <a:pPr algn="ctr">
              <a:buFont typeface="Monotype Sorts" pitchFamily="2" charset="2"/>
              <a:buNone/>
              <a:defRPr/>
            </a:pPr>
            <a:endParaRPr lang="en-US" sz="2400" dirty="0" smtClean="0">
              <a:effectLst>
                <a:outerShdw sx="1000" sy="1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n-US" sz="3000" b="1" dirty="0" smtClean="0"/>
              <a:t>To assess </a:t>
            </a:r>
            <a:r>
              <a:rPr lang="en-US" sz="3000" b="1" dirty="0"/>
              <a:t>the readiness of IMGs </a:t>
            </a:r>
            <a:endParaRPr lang="en-US" sz="3000" b="1" dirty="0" smtClean="0"/>
          </a:p>
          <a:p>
            <a:pPr algn="ctr">
              <a:buNone/>
              <a:defRPr/>
            </a:pPr>
            <a:r>
              <a:rPr lang="en-US" sz="3000" b="1" dirty="0" smtClean="0"/>
              <a:t>to </a:t>
            </a:r>
            <a:r>
              <a:rPr lang="en-US" sz="3000" b="1" dirty="0"/>
              <a:t>enter U.S. </a:t>
            </a:r>
            <a:r>
              <a:rPr lang="en-US" sz="3000" b="1" dirty="0">
                <a:cs typeface="Arial" pitchFamily="34" charset="0"/>
              </a:rPr>
              <a:t>Graduate Medical Education</a:t>
            </a:r>
            <a:endParaRPr lang="en-US" sz="3000" dirty="0">
              <a:effectLst>
                <a:outerShdw sx="1000" sy="1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en-US" sz="2200" b="1" dirty="0" smtClean="0">
              <a:effectLst>
                <a:outerShdw sx="1000" sy="1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en-US" sz="2400" b="1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Organizational Membership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2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American Board of Medical Specialties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2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American Medical Association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2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Association of American Medical Colleges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2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Association for Hospital Medical Education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2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Federation of State Medical Boards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200" dirty="0" smtClean="0">
                <a:effectLst>
                  <a:outerShdw sx="1000" sy="1000" algn="tl">
                    <a:srgbClr val="000000"/>
                  </a:outerShdw>
                </a:effectLst>
                <a:cs typeface="Arial" pitchFamily="34" charset="0"/>
              </a:rPr>
              <a:t>National Medical Association</a:t>
            </a:r>
          </a:p>
          <a:p>
            <a:pPr algn="ctr">
              <a:buFont typeface="Monotype Sorts" pitchFamily="2" charset="2"/>
              <a:buNone/>
              <a:defRPr/>
            </a:pPr>
            <a:endParaRPr lang="en-US" sz="1600" dirty="0" smtClean="0">
              <a:effectLst>
                <a:outerShdw sx="1000" sy="1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050" y="457240"/>
            <a:ext cx="3886200" cy="91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451608" y="6477000"/>
            <a:ext cx="5682868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6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" y="-533400"/>
            <a:ext cx="12138702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</a:rPr>
              <a:t/>
            </a:r>
            <a:br>
              <a:rPr lang="en-US" sz="4000" b="1" dirty="0" smtClean="0">
                <a:solidFill>
                  <a:srgbClr val="000066"/>
                </a:solidFill>
              </a:rPr>
            </a:br>
            <a:r>
              <a:rPr lang="en-US" b="1" dirty="0" smtClean="0"/>
              <a:t>ECFMG’s Expanded Vision  </a:t>
            </a:r>
            <a:r>
              <a:rPr lang="en-US" b="1" dirty="0">
                <a:solidFill>
                  <a:srgbClr val="000066"/>
                </a:solidFill>
              </a:rPr>
              <a:t/>
            </a:r>
            <a:br>
              <a:rPr lang="en-US" b="1" dirty="0">
                <a:solidFill>
                  <a:srgbClr val="000066"/>
                </a:solidFill>
              </a:rPr>
            </a:br>
            <a:endParaRPr lang="en-US" b="1" i="1" dirty="0">
              <a:solidFill>
                <a:srgbClr val="00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1953" y="914400"/>
            <a:ext cx="10859876" cy="5410200"/>
          </a:xfrm>
        </p:spPr>
        <p:txBody>
          <a:bodyPr>
            <a:normAutofit/>
          </a:bodyPr>
          <a:lstStyle/>
          <a:p>
            <a:pPr marL="0" indent="0">
              <a:spcBef>
                <a:spcPts val="528"/>
              </a:spcBef>
              <a:buNone/>
            </a:pPr>
            <a:r>
              <a:rPr lang="en-US" sz="2400" dirty="0" smtClean="0"/>
              <a:t>“</a:t>
            </a:r>
            <a:r>
              <a:rPr lang="en-US" sz="2200" b="1" dirty="0" smtClean="0"/>
              <a:t>Improving </a:t>
            </a:r>
            <a:r>
              <a:rPr lang="en-US" sz="2200" b="1" dirty="0"/>
              <a:t>world health through excellence in medical </a:t>
            </a:r>
            <a:r>
              <a:rPr lang="en-US" sz="2200" b="1" dirty="0" smtClean="0"/>
              <a:t>education…”</a:t>
            </a:r>
          </a:p>
          <a:p>
            <a:pPr marL="171450" indent="-171450">
              <a:spcBef>
                <a:spcPts val="528"/>
              </a:spcBef>
              <a:buNone/>
            </a:pPr>
            <a:r>
              <a:rPr lang="en-US" sz="2400" b="1" u="sng" dirty="0" smtClean="0"/>
              <a:t>U.S. Programs</a:t>
            </a:r>
          </a:p>
          <a:p>
            <a:pPr marL="457200" indent="-284163">
              <a:spcBef>
                <a:spcPts val="528"/>
              </a:spcBef>
            </a:pPr>
            <a:r>
              <a:rPr lang="en-US" altLang="en-US" sz="2400" b="1" dirty="0" smtClean="0"/>
              <a:t>ECFMG Certification </a:t>
            </a:r>
            <a:endParaRPr lang="en-US" altLang="en-US" sz="2400" b="1" dirty="0"/>
          </a:p>
          <a:p>
            <a:pPr marL="457200" indent="-284163">
              <a:spcBef>
                <a:spcPts val="528"/>
              </a:spcBef>
            </a:pPr>
            <a:r>
              <a:rPr lang="en-US" altLang="en-US" sz="2400" dirty="0" smtClean="0"/>
              <a:t>ECFMG </a:t>
            </a:r>
            <a:r>
              <a:rPr lang="en-US" altLang="en-US" sz="2400" dirty="0"/>
              <a:t>Certificate Holders </a:t>
            </a:r>
            <a:r>
              <a:rPr lang="en-US" altLang="en-US" sz="2400" dirty="0" smtClean="0"/>
              <a:t>Office (ECHO)  </a:t>
            </a:r>
            <a:endParaRPr lang="en-US" altLang="en-US" sz="2400" dirty="0"/>
          </a:p>
          <a:p>
            <a:pPr marL="457200" indent="-284163">
              <a:spcBef>
                <a:spcPts val="528"/>
              </a:spcBef>
            </a:pPr>
            <a:r>
              <a:rPr lang="en-US" altLang="en-US" sz="2400" b="1" dirty="0"/>
              <a:t>ERAS Support </a:t>
            </a:r>
            <a:r>
              <a:rPr lang="en-US" altLang="en-US" sz="2400" b="1" dirty="0" smtClean="0"/>
              <a:t>Services</a:t>
            </a:r>
          </a:p>
          <a:p>
            <a:pPr marL="457200" indent="-284163">
              <a:spcBef>
                <a:spcPts val="528"/>
              </a:spcBef>
            </a:pPr>
            <a:r>
              <a:rPr lang="en-US" altLang="en-US" sz="2400" b="1" dirty="0" smtClean="0"/>
              <a:t>Certification Verification Services (CVS) </a:t>
            </a:r>
            <a:endParaRPr lang="en-US" altLang="en-US" sz="2400" b="1" dirty="0"/>
          </a:p>
          <a:p>
            <a:pPr marL="457200" indent="-284163">
              <a:spcBef>
                <a:spcPts val="528"/>
              </a:spcBef>
            </a:pPr>
            <a:r>
              <a:rPr lang="en-US" altLang="en-US" sz="2400" b="1" dirty="0" smtClean="0"/>
              <a:t>Exchange </a:t>
            </a:r>
            <a:r>
              <a:rPr lang="en-US" altLang="en-US" sz="2400" b="1" dirty="0"/>
              <a:t>Visitor Sponsorship </a:t>
            </a:r>
            <a:r>
              <a:rPr lang="en-US" altLang="en-US" sz="2400" b="1" dirty="0" smtClean="0"/>
              <a:t>Program (EVSP) </a:t>
            </a:r>
          </a:p>
          <a:p>
            <a:pPr marL="457200" indent="-284163">
              <a:spcBef>
                <a:spcPts val="528"/>
              </a:spcBef>
            </a:pPr>
            <a:endParaRPr lang="en-US" altLang="en-US" sz="1800" b="1" dirty="0" smtClean="0"/>
          </a:p>
          <a:p>
            <a:pPr marL="0" indent="0"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2400" b="1" u="sng" dirty="0" smtClean="0"/>
              <a:t>International </a:t>
            </a:r>
            <a:r>
              <a:rPr lang="en-US" sz="2400" b="1" u="sng" dirty="0"/>
              <a:t>Programs</a:t>
            </a:r>
          </a:p>
          <a:p>
            <a:pPr marL="457200" indent="-284163">
              <a:spcBef>
                <a:spcPts val="528"/>
              </a:spcBef>
            </a:pPr>
            <a:r>
              <a:rPr lang="en-US" sz="2200" dirty="0" smtClean="0"/>
              <a:t>Electronic </a:t>
            </a:r>
            <a:r>
              <a:rPr lang="en-US" sz="2200" dirty="0"/>
              <a:t>Portfolio of International Credentials (EPIC)</a:t>
            </a:r>
          </a:p>
          <a:p>
            <a:pPr marL="457200" indent="-284163">
              <a:spcBef>
                <a:spcPts val="528"/>
              </a:spcBef>
            </a:pPr>
            <a:r>
              <a:rPr lang="en-US" sz="2200" dirty="0" smtClean="0"/>
              <a:t>Global </a:t>
            </a:r>
            <a:r>
              <a:rPr lang="en-US" sz="2200" dirty="0"/>
              <a:t>Educational Exchange in </a:t>
            </a:r>
            <a:r>
              <a:rPr lang="en-US" sz="2200" dirty="0" smtClean="0"/>
              <a:t>Medicine &amp; </a:t>
            </a:r>
            <a:r>
              <a:rPr lang="en-US" sz="2200" dirty="0"/>
              <a:t>the Health </a:t>
            </a:r>
            <a:r>
              <a:rPr lang="en-US" sz="2200" dirty="0" smtClean="0"/>
              <a:t>Professions (GEMx)</a:t>
            </a:r>
          </a:p>
          <a:p>
            <a:pPr marL="457200" indent="-284163">
              <a:spcBef>
                <a:spcPts val="528"/>
              </a:spcBef>
            </a:pPr>
            <a:r>
              <a:rPr lang="en-US" sz="2200" dirty="0" smtClean="0"/>
              <a:t>Foundation </a:t>
            </a:r>
            <a:r>
              <a:rPr lang="en-US" sz="2200" dirty="0"/>
              <a:t>for Advancement of International Medical Education and Research (</a:t>
            </a:r>
            <a:r>
              <a:rPr lang="en-US" sz="2200" dirty="0" smtClean="0"/>
              <a:t>FAIMER)</a:t>
            </a:r>
            <a:endParaRPr lang="en-US" sz="2200" dirty="0"/>
          </a:p>
          <a:p>
            <a:pPr marL="0" indent="0"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42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14941" y="2209800"/>
            <a:ext cx="10542298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66"/>
                </a:solidFill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>ECFMG Certification  </a:t>
            </a:r>
            <a:br>
              <a:rPr lang="en-US" b="1" dirty="0" smtClean="0"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/>
            </a:r>
            <a:br>
              <a:rPr lang="en-US" b="1" dirty="0">
                <a:cs typeface="Arial" pitchFamily="34" charset="0"/>
              </a:rPr>
            </a:b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62755" y="6553201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79300" cy="1053737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The Purpose of ECFMG Certification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1953" y="1524000"/>
            <a:ext cx="10758382" cy="516101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 smtClean="0"/>
              <a:t>ECFMG </a:t>
            </a:r>
            <a:r>
              <a:rPr lang="en-US" sz="2400" b="1" i="1" dirty="0"/>
              <a:t>Certification </a:t>
            </a:r>
            <a:r>
              <a:rPr lang="en-US" sz="2400" dirty="0"/>
              <a:t>assures residency program directors and the U.S. public that the </a:t>
            </a:r>
            <a:r>
              <a:rPr lang="en-US" sz="2400" b="1" i="1" dirty="0"/>
              <a:t>international medical graduate (IMG</a:t>
            </a:r>
            <a:r>
              <a:rPr lang="en-US" sz="2400" dirty="0"/>
              <a:t>) has met the minimum standards of eligibility to enter U.S. residency training.</a:t>
            </a:r>
          </a:p>
          <a:p>
            <a:pPr marL="0" indent="0">
              <a:buNone/>
            </a:pPr>
            <a:endParaRPr lang="en-US" sz="2200" b="1" dirty="0">
              <a:solidFill>
                <a:srgbClr val="FF9933"/>
              </a:solidFill>
            </a:endParaRPr>
          </a:p>
          <a:p>
            <a:pPr lvl="1">
              <a:buFont typeface="Lucida Sans Unicode" panose="020B0602030504020204" pitchFamily="34" charset="0"/>
              <a:buChar char="▶"/>
            </a:pPr>
            <a:r>
              <a:rPr lang="en-US" sz="2400" b="1" dirty="0"/>
              <a:t>ECFMG Certification is required for:</a:t>
            </a: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en-US" sz="2000" dirty="0" smtClean="0"/>
              <a:t>IMG entry into ACGME-accredited residencies and fellowships </a:t>
            </a: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en-US" sz="2000" dirty="0" smtClean="0"/>
              <a:t>An unrestricted medical license (</a:t>
            </a:r>
            <a:r>
              <a:rPr lang="en-US" sz="2000" i="1" dirty="0" smtClean="0"/>
              <a:t>USMLE Step3</a:t>
            </a:r>
            <a:r>
              <a:rPr lang="en-US" sz="2000" dirty="0" smtClean="0"/>
              <a:t>)</a:t>
            </a:r>
            <a:endParaRPr lang="en-US" sz="2000" dirty="0"/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en-US" sz="2000" dirty="0"/>
              <a:t>J-1 visa sponsorship / ECFMG </a:t>
            </a:r>
            <a:endParaRPr lang="en-US" sz="2000" dirty="0" smtClean="0"/>
          </a:p>
          <a:p>
            <a:pPr lvl="2">
              <a:buSzPct val="80000"/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14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white">
          <a:xfrm>
            <a:off x="4250068" y="6553200"/>
            <a:ext cx="365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Copyright © 2017 by ECFMG.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12179300" cy="17986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/>
              <a:t>ECFMG Certification Requirements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965" y="1066800"/>
            <a:ext cx="10961370" cy="5257800"/>
          </a:xfrm>
        </p:spPr>
        <p:txBody>
          <a:bodyPr>
            <a:normAutofit fontScale="62500" lnSpcReduction="20000"/>
          </a:bodyPr>
          <a:lstStyle/>
          <a:p>
            <a:pPr marL="420624" lvl="1" indent="-384048">
              <a:spcBef>
                <a:spcPts val="480"/>
              </a:spcBef>
              <a:buFont typeface="Lucida Sans Unicode" pitchFamily="34" charset="0"/>
              <a:buChar char="▶"/>
              <a:defRPr/>
            </a:pPr>
            <a:r>
              <a:rPr lang="en-US" sz="3800" b="1" dirty="0" smtClean="0"/>
              <a:t>U.S. Medical Licensing Examinations (USML</a:t>
            </a:r>
            <a:r>
              <a:rPr lang="en-US" sz="3400" b="1" dirty="0" smtClean="0"/>
              <a:t>E)</a:t>
            </a:r>
          </a:p>
          <a:p>
            <a:pPr marL="820674" lvl="2" indent="-384048">
              <a:spcBef>
                <a:spcPts val="480"/>
              </a:spcBef>
              <a:defRPr/>
            </a:pPr>
            <a:r>
              <a:rPr lang="en-US" sz="3500" dirty="0" smtClean="0"/>
              <a:t>Step 1 Basic Science</a:t>
            </a:r>
          </a:p>
          <a:p>
            <a:pPr marL="820674" lvl="2" indent="-384048">
              <a:spcBef>
                <a:spcPts val="480"/>
              </a:spcBef>
              <a:defRPr/>
            </a:pPr>
            <a:r>
              <a:rPr lang="en-US" sz="3500" dirty="0" smtClean="0"/>
              <a:t>Step 2 Clinical Knowledge (CK)</a:t>
            </a:r>
          </a:p>
          <a:p>
            <a:pPr marL="820674" lvl="2" indent="-384048">
              <a:spcBef>
                <a:spcPts val="480"/>
              </a:spcBef>
              <a:defRPr/>
            </a:pPr>
            <a:r>
              <a:rPr lang="en-US" sz="3500" dirty="0" smtClean="0"/>
              <a:t>Step 2 Clinical Skills (CS)</a:t>
            </a:r>
          </a:p>
          <a:p>
            <a:pPr marL="1200150" lvl="3" indent="-342900">
              <a:spcBef>
                <a:spcPts val="480"/>
              </a:spcBef>
              <a:buFont typeface="Wingdings" panose="05000000000000000000" pitchFamily="2" charset="2"/>
              <a:buChar char="ü"/>
              <a:defRPr/>
            </a:pPr>
            <a:r>
              <a:rPr lang="en-US" sz="2900" dirty="0" smtClean="0"/>
              <a:t>Includes a communication component</a:t>
            </a:r>
          </a:p>
          <a:p>
            <a:pPr marL="1200150" lvl="3" indent="-342900">
              <a:spcBef>
                <a:spcPts val="480"/>
              </a:spcBef>
              <a:buFont typeface="Wingdings" panose="05000000000000000000" pitchFamily="2" charset="2"/>
              <a:buChar char="ü"/>
              <a:defRPr/>
            </a:pPr>
            <a:endParaRPr lang="en-US" sz="2300" i="1" dirty="0" smtClean="0"/>
          </a:p>
          <a:p>
            <a:pPr marL="457200" lvl="3" indent="-57150">
              <a:spcBef>
                <a:spcPts val="480"/>
              </a:spcBef>
              <a:buNone/>
              <a:defRPr/>
            </a:pPr>
            <a:r>
              <a:rPr lang="en-US" sz="2900" i="1" dirty="0" smtClean="0"/>
              <a:t>*Step 1 &amp;Step 2 CK are computer-based exams administered at </a:t>
            </a:r>
            <a:r>
              <a:rPr lang="en-US" sz="2900" b="1" i="1" dirty="0" smtClean="0"/>
              <a:t>Prometric centers worldwide </a:t>
            </a:r>
          </a:p>
          <a:p>
            <a:pPr marL="457200" lvl="3" indent="-57150">
              <a:spcBef>
                <a:spcPts val="480"/>
              </a:spcBef>
              <a:buNone/>
              <a:defRPr/>
            </a:pPr>
            <a:r>
              <a:rPr lang="en-US" sz="2900" i="1" dirty="0" smtClean="0"/>
              <a:t>Step 2 CS is an in-person exam administered at </a:t>
            </a:r>
            <a:r>
              <a:rPr lang="en-US" sz="2900" b="1" i="1" dirty="0" smtClean="0"/>
              <a:t>CSEC centers in five U.S. cities only</a:t>
            </a:r>
            <a:endParaRPr lang="en-US" sz="2900" b="1" i="1" dirty="0" smtClean="0">
              <a:solidFill>
                <a:schemeClr val="accent1"/>
              </a:solidFill>
              <a:hlinkClick r:id="rId3"/>
            </a:endParaRPr>
          </a:p>
          <a:p>
            <a:pPr marL="3579876" lvl="8" indent="0" algn="r">
              <a:buNone/>
              <a:defRPr/>
            </a:pPr>
            <a:r>
              <a:rPr lang="en-US" sz="2500" b="1" i="1" dirty="0" smtClean="0">
                <a:solidFill>
                  <a:schemeClr val="accent1"/>
                </a:solidFill>
                <a:hlinkClick r:id="rId3"/>
              </a:rPr>
              <a:t>www.usmle.org</a:t>
            </a:r>
            <a:endParaRPr lang="en-US" sz="2500" b="1" i="1" dirty="0" smtClean="0">
              <a:solidFill>
                <a:schemeClr val="accent1"/>
              </a:solidFill>
            </a:endParaRPr>
          </a:p>
          <a:p>
            <a:pPr marL="3579876" lvl="8" indent="0" algn="r">
              <a:buNone/>
              <a:defRPr/>
            </a:pPr>
            <a:endParaRPr lang="en-US" sz="1800" b="1" i="1" dirty="0" smtClean="0">
              <a:solidFill>
                <a:schemeClr val="accent1"/>
              </a:solidFill>
            </a:endParaRPr>
          </a:p>
          <a:p>
            <a:pPr marL="3579876" lvl="8" indent="0" algn="r">
              <a:buNone/>
              <a:defRPr/>
            </a:pPr>
            <a:endParaRPr lang="en-US" sz="1800" b="1" i="1" dirty="0" smtClean="0">
              <a:solidFill>
                <a:schemeClr val="accent1"/>
              </a:solidFill>
            </a:endParaRPr>
          </a:p>
          <a:p>
            <a:pPr marL="420624" indent="-384048">
              <a:buFont typeface="Lucida Sans Unicode" pitchFamily="34" charset="0"/>
              <a:buChar char="▶"/>
              <a:defRPr/>
            </a:pPr>
            <a:r>
              <a:rPr lang="en-US" sz="3800" b="1" dirty="0" smtClean="0"/>
              <a:t>Medical Education Credentials</a:t>
            </a:r>
          </a:p>
          <a:p>
            <a:pPr marL="820674" lvl="2" indent="-384048">
              <a:spcBef>
                <a:spcPts val="480"/>
              </a:spcBef>
              <a:defRPr/>
            </a:pPr>
            <a:r>
              <a:rPr lang="en-US" sz="3500" dirty="0"/>
              <a:t>Completion of medical school curriculum of at least 4 years</a:t>
            </a:r>
          </a:p>
          <a:p>
            <a:pPr marL="820674" lvl="2" indent="-384048">
              <a:spcBef>
                <a:spcPts val="480"/>
              </a:spcBef>
              <a:defRPr/>
            </a:pPr>
            <a:r>
              <a:rPr lang="en-US" sz="3500" dirty="0"/>
              <a:t>School and graduation year listed in WDMS</a:t>
            </a:r>
            <a:r>
              <a:rPr lang="en-US" sz="3500" baseline="30000" dirty="0"/>
              <a:t>*</a:t>
            </a:r>
          </a:p>
          <a:p>
            <a:pPr marL="820674" lvl="2" indent="-384048">
              <a:spcBef>
                <a:spcPts val="480"/>
              </a:spcBef>
              <a:defRPr/>
            </a:pPr>
            <a:r>
              <a:rPr lang="en-US" sz="3500" b="1" dirty="0"/>
              <a:t>ECFMG </a:t>
            </a:r>
            <a:r>
              <a:rPr lang="en-US" sz="4000" b="1" dirty="0"/>
              <a:t>Primary-source</a:t>
            </a:r>
            <a:r>
              <a:rPr lang="en-US" sz="3500" b="1" dirty="0"/>
              <a:t> verification of medical diploma &amp; transcript(s)</a:t>
            </a:r>
          </a:p>
          <a:p>
            <a:pPr marL="36576" indent="0">
              <a:buNone/>
              <a:defRPr/>
            </a:pPr>
            <a:r>
              <a:rPr lang="en-US" sz="3100" b="1" dirty="0" smtClean="0"/>
              <a:t> </a:t>
            </a:r>
            <a:endParaRPr lang="en-US" sz="1800" b="1" i="1" dirty="0" smtClean="0"/>
          </a:p>
          <a:p>
            <a:pPr marL="420624" indent="-384048" algn="r">
              <a:spcBef>
                <a:spcPts val="0"/>
              </a:spcBef>
              <a:buNone/>
              <a:defRPr/>
            </a:pPr>
            <a:r>
              <a:rPr lang="en-US" sz="2500" b="1" i="1" dirty="0" smtClean="0"/>
              <a:t>*World Directory of Medical Schools (World Directory)</a:t>
            </a:r>
          </a:p>
          <a:p>
            <a:pPr marL="420624" indent="-384048" algn="r">
              <a:spcBef>
                <a:spcPts val="0"/>
              </a:spcBef>
              <a:buNone/>
              <a:defRPr/>
            </a:pPr>
            <a:r>
              <a:rPr lang="en-US" sz="2500" b="1" i="1" dirty="0" smtClean="0">
                <a:solidFill>
                  <a:schemeClr val="accent1"/>
                </a:solidFill>
                <a:hlinkClick r:id="rId4"/>
              </a:rPr>
              <a:t>www.wdoms.org</a:t>
            </a:r>
            <a:endParaRPr lang="en-US" sz="2500" b="1" i="1" dirty="0" smtClean="0">
              <a:solidFill>
                <a:schemeClr val="accent1"/>
              </a:solidFill>
            </a:endParaRPr>
          </a:p>
          <a:p>
            <a:pPr marL="420624" indent="-384048" algn="r">
              <a:buNone/>
              <a:defRPr/>
            </a:pP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959">
            <a:off x="10501259" y="1154310"/>
            <a:ext cx="1009385" cy="8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E1B2-553C-47BF-8FDF-861491A0C21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117983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Accreditation 2023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67573" y="1633478"/>
            <a:ext cx="7455877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i="1" dirty="0" smtClean="0"/>
              <a:t>Applicants </a:t>
            </a:r>
            <a:r>
              <a:rPr lang="en-US" sz="3600" i="1" dirty="0"/>
              <a:t>for ECFMG Certification must graduate from a medical school that has been “appropriately accredited,” and the accrediting agency must be “recognized.”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1250" y="926068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ECFMG </a:t>
            </a:r>
            <a:r>
              <a:rPr lang="en-US" sz="2800" dirty="0"/>
              <a:t>2010 Board Resolution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9745" y="4724400"/>
            <a:ext cx="11118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     Takes effect in 2023</a:t>
            </a:r>
          </a:p>
          <a:p>
            <a:r>
              <a:rPr lang="en-US" sz="2800" dirty="0" smtClean="0"/>
              <a:t>	              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://www.faimer.org/news/category/accreditation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846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2328</Words>
  <Application>Microsoft Office PowerPoint</Application>
  <PresentationFormat>Custom</PresentationFormat>
  <Paragraphs>547</Paragraphs>
  <Slides>37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 IMGs in U.S. Neurology Residencies and Fellowships   Eleanor Fitzpatrick, MA Director, House of Medicine Initiatives Global Education in Medicine Services    Workshop for New Program Directors April 21, 2018 </vt:lpstr>
      <vt:lpstr>PowerPoint Presentation</vt:lpstr>
      <vt:lpstr> Agenda   </vt:lpstr>
      <vt:lpstr> </vt:lpstr>
      <vt:lpstr>  ECFMG’s Expanded Vision   </vt:lpstr>
      <vt:lpstr> ECFMG Certification     </vt:lpstr>
      <vt:lpstr>The Purpose of ECFMG Certification </vt:lpstr>
      <vt:lpstr> ECFMG Certification Requirements</vt:lpstr>
      <vt:lpstr>PowerPoint Presentation</vt:lpstr>
      <vt:lpstr> Entry into U.S. GME</vt:lpstr>
      <vt:lpstr>IMGs and Application to U.S. GME</vt:lpstr>
      <vt:lpstr>PowerPoint Presentation</vt:lpstr>
      <vt:lpstr>Immigration &amp; Entry into U.S. GME </vt:lpstr>
      <vt:lpstr>Requirements for Foreign National Physicians  to Participate in U.S. GME</vt:lpstr>
      <vt:lpstr>Immigration Terms</vt:lpstr>
      <vt:lpstr>Foreign National IMG Entry to GME</vt:lpstr>
      <vt:lpstr>Common Non-immigrant Visas for U.S. GME</vt:lpstr>
      <vt:lpstr> </vt:lpstr>
      <vt:lpstr>J-1 Program Overview </vt:lpstr>
      <vt:lpstr>J-1 Exchange Visitor Program  </vt:lpstr>
      <vt:lpstr>ECFMG J-1 Visa Sponsorship: Coordinated Roles and Responsibilities</vt:lpstr>
      <vt:lpstr>J-1 Physician Regulations</vt:lpstr>
      <vt:lpstr>J-1 Physician Regulations </vt:lpstr>
      <vt:lpstr>J-1 Physician Regulations </vt:lpstr>
      <vt:lpstr>PowerPoint Presentation</vt:lpstr>
      <vt:lpstr>Required J-1 Reporting </vt:lpstr>
      <vt:lpstr>EVSP Support for J-1 Physician Wellness </vt:lpstr>
      <vt:lpstr>PowerPoint Presentation</vt:lpstr>
      <vt:lpstr>PowerPoint Presentation</vt:lpstr>
      <vt:lpstr>PowerPoint Presentation</vt:lpstr>
      <vt:lpstr> Issues and Considerations  for GME Programs  </vt:lpstr>
      <vt:lpstr>Best Practices for IMG Recruitment and Training </vt:lpstr>
      <vt:lpstr>The Incoming PGY1 Resident </vt:lpstr>
      <vt:lpstr>The Continuing Resident:  </vt:lpstr>
      <vt:lpstr>PowerPoint Presentation</vt:lpstr>
      <vt:lpstr>PowerPoint Presentation</vt:lpstr>
      <vt:lpstr>PowerPoint Presentation</vt:lpstr>
    </vt:vector>
  </TitlesOfParts>
  <Company>ECFMG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Settings</dc:creator>
  <cp:lastModifiedBy>User Settings</cp:lastModifiedBy>
  <cp:revision>189</cp:revision>
  <dcterms:created xsi:type="dcterms:W3CDTF">2018-01-31T15:00:40Z</dcterms:created>
  <dcterms:modified xsi:type="dcterms:W3CDTF">2018-04-18T14:48:07Z</dcterms:modified>
</cp:coreProperties>
</file>